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6"/>
  </p:notesMasterIdLst>
  <p:handoutMasterIdLst>
    <p:handoutMasterId r:id="rId57"/>
  </p:handoutMasterIdLst>
  <p:sldIdLst>
    <p:sldId id="352" r:id="rId2"/>
    <p:sldId id="600" r:id="rId3"/>
    <p:sldId id="793" r:id="rId4"/>
    <p:sldId id="703" r:id="rId5"/>
    <p:sldId id="705" r:id="rId6"/>
    <p:sldId id="742" r:id="rId7"/>
    <p:sldId id="794" r:id="rId8"/>
    <p:sldId id="746" r:id="rId9"/>
    <p:sldId id="706" r:id="rId10"/>
    <p:sldId id="747" r:id="rId11"/>
    <p:sldId id="748" r:id="rId12"/>
    <p:sldId id="749" r:id="rId13"/>
    <p:sldId id="750" r:id="rId14"/>
    <p:sldId id="751" r:id="rId15"/>
    <p:sldId id="795" r:id="rId16"/>
    <p:sldId id="752" r:id="rId17"/>
    <p:sldId id="753" r:id="rId18"/>
    <p:sldId id="754" r:id="rId19"/>
    <p:sldId id="755" r:id="rId20"/>
    <p:sldId id="756" r:id="rId21"/>
    <p:sldId id="757" r:id="rId22"/>
    <p:sldId id="758" r:id="rId23"/>
    <p:sldId id="759" r:id="rId24"/>
    <p:sldId id="760" r:id="rId25"/>
    <p:sldId id="761" r:id="rId26"/>
    <p:sldId id="762" r:id="rId27"/>
    <p:sldId id="763" r:id="rId28"/>
    <p:sldId id="764" r:id="rId29"/>
    <p:sldId id="765" r:id="rId30"/>
    <p:sldId id="766" r:id="rId31"/>
    <p:sldId id="767" r:id="rId32"/>
    <p:sldId id="772" r:id="rId33"/>
    <p:sldId id="771" r:id="rId34"/>
    <p:sldId id="773" r:id="rId35"/>
    <p:sldId id="775" r:id="rId36"/>
    <p:sldId id="776" r:id="rId37"/>
    <p:sldId id="777" r:id="rId38"/>
    <p:sldId id="778" r:id="rId39"/>
    <p:sldId id="774" r:id="rId40"/>
    <p:sldId id="779" r:id="rId41"/>
    <p:sldId id="796" r:id="rId42"/>
    <p:sldId id="780" r:id="rId43"/>
    <p:sldId id="782" r:id="rId44"/>
    <p:sldId id="784" r:id="rId45"/>
    <p:sldId id="785" r:id="rId46"/>
    <p:sldId id="783" r:id="rId47"/>
    <p:sldId id="786" r:id="rId48"/>
    <p:sldId id="788" r:id="rId49"/>
    <p:sldId id="789" r:id="rId50"/>
    <p:sldId id="787" r:id="rId51"/>
    <p:sldId id="790" r:id="rId52"/>
    <p:sldId id="792" r:id="rId53"/>
    <p:sldId id="623" r:id="rId54"/>
    <p:sldId id="341" r:id="rId55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9"/>
    <a:srgbClr val="0000D2"/>
    <a:srgbClr val="F2F2F2"/>
    <a:srgbClr val="428B61"/>
    <a:srgbClr val="D27800"/>
    <a:srgbClr val="58C9E8"/>
    <a:srgbClr val="529C6B"/>
    <a:srgbClr val="C1E9C1"/>
    <a:srgbClr val="F7F5B4"/>
    <a:srgbClr val="ED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9" autoAdjust="0"/>
    <p:restoredTop sz="96048" autoAdjust="0"/>
  </p:normalViewPr>
  <p:slideViewPr>
    <p:cSldViewPr snapToGrid="0">
      <p:cViewPr varScale="1">
        <p:scale>
          <a:sx n="106" d="100"/>
          <a:sy n="106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70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44DAC75-396F-4FDB-8BE0-CA33BB1C32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C4871D-DDEA-447A-97E8-429A495A20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6733-D6EA-4356-9C86-D365C2A991E3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5BB1E-D22E-4A14-A420-F73EF3734B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5FB482-C401-4FF0-86AA-695D859653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0980-7627-48BF-80EE-3F52ECE570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9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77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75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666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704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920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739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911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233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638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22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803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873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907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存在量词对或是可以分配的。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254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存在量词对于合取只满足蕴含式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04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941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069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284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725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617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4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57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790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这个证明不好，可以借鉴电子科大的。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253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多了一个</a:t>
            </a:r>
            <a:r>
              <a:rPr lang="en-US" altLang="zh-CN" dirty="0"/>
              <a:t>&lt;3,1&gt;</a:t>
            </a:r>
            <a:r>
              <a:rPr lang="zh-CN" altLang="en-US" dirty="0"/>
              <a:t>，那下一次这个再合成</a:t>
            </a:r>
            <a:r>
              <a:rPr lang="en-US" altLang="zh-CN" dirty="0"/>
              <a:t>R</a:t>
            </a:r>
            <a:r>
              <a:rPr lang="zh-CN" altLang="en-US" dirty="0"/>
              <a:t>的时候是空集，所以与</a:t>
            </a:r>
            <a:r>
              <a:rPr lang="en-US" altLang="zh-CN" dirty="0"/>
              <a:t>R3</a:t>
            </a:r>
            <a:r>
              <a:rPr lang="zh-CN" altLang="en-US" dirty="0"/>
              <a:t>一样了，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2222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关系矩阵的转置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181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635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661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280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199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108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32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058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747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2494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7302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7473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9424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0507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568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1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0652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92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857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137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3853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3745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44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96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334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61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72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78876C5-8D70-44DA-8771-E5D1B3743097}"/>
              </a:ext>
            </a:extLst>
          </p:cNvPr>
          <p:cNvSpPr/>
          <p:nvPr userDrawn="1"/>
        </p:nvSpPr>
        <p:spPr>
          <a:xfrm>
            <a:off x="-1" y="0"/>
            <a:ext cx="1745109" cy="983077"/>
          </a:xfrm>
          <a:prstGeom prst="rect">
            <a:avLst/>
          </a:prstGeom>
          <a:solidFill>
            <a:srgbClr val="C1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EB0E43-26D8-4AE9-8451-2D5A79D1668B}"/>
              </a:ext>
            </a:extLst>
          </p:cNvPr>
          <p:cNvSpPr/>
          <p:nvPr userDrawn="1"/>
        </p:nvSpPr>
        <p:spPr>
          <a:xfrm>
            <a:off x="1745109" y="983077"/>
            <a:ext cx="10491329" cy="5874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0203E8C-7E1D-4367-9EA2-2A59F9729AFD}"/>
              </a:ext>
            </a:extLst>
          </p:cNvPr>
          <p:cNvCxnSpPr>
            <a:cxnSpLocks/>
          </p:cNvCxnSpPr>
          <p:nvPr userDrawn="1"/>
        </p:nvCxnSpPr>
        <p:spPr>
          <a:xfrm>
            <a:off x="1745109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5EB5EB5-BB5D-4C73-92AB-80FC04BA49B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983077"/>
            <a:ext cx="12236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FA2359-093B-4830-83DE-F6797D3E9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  <a:prstGeom prst="rect">
            <a:avLst/>
          </a:prstGeom>
          <a:solidFill>
            <a:srgbClr val="C1E9C1"/>
          </a:solidFill>
        </p:spPr>
        <p:txBody>
          <a:bodyPr/>
          <a:lstStyle>
            <a:lvl1pPr algn="ctr">
              <a:defRPr sz="1400" b="1">
                <a:solidFill>
                  <a:sysClr val="windowText" lastClr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fld id="{297B5860-9389-40BC-8CED-DD2AAB23A1E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400" y="3810000"/>
            <a:ext cx="11379200" cy="609600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6400" y="4343400"/>
            <a:ext cx="113792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3366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BFB34-5A41-467D-AB9A-D56B73556E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19B1E4-DFBB-44CB-87E9-AAE25DAC9C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4A9CE0-6BE8-4E15-8AC6-BE7D497DBF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DC027-A609-4E85-80C3-026232E7E4CA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793951072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64E1D4-1C6B-48AE-B18C-20ADF17CCD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EB39C2-ACCB-4F24-8760-8918DD77AC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4BBB42A-3DDD-479B-91F1-BB7BBE2ABA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555AA-B5BA-45AA-885C-686EBB98F563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6211864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06D8030-4E7D-496D-9150-C5FE7C00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8C91BDA-B32C-4177-8246-D44F5CB4D0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89D36C4-770B-4646-BC33-6DC4936FA9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7466E-D64E-46A3-B65A-BADACD754E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348267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4748062-3542-4659-BA7F-0AB194E226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262F4E2-2302-4805-9761-AEC7FFC605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7B4440C-A44C-4C2A-8017-1400694812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DEBC4-100A-4F3F-94CB-20187FA687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878421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7CC63-969D-4C3A-8ACA-8830C046FB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C4F2AC-B8BC-42EE-9691-F81BB69CC8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0DBED-4F83-4201-B176-5365690D1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DB857-10E4-41E0-A4FD-6D373B3C4B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498412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62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51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7448928" y="631459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61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4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23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24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87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4465FC-705D-4684-BD1E-274284C7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12.emf"/><Relationship Id="rId26" Type="http://schemas.openxmlformats.org/officeDocument/2006/relationships/image" Target="../media/image16.emf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2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9.wmf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.wmf"/><Relationship Id="rId20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7.bin"/><Relationship Id="rId24" Type="http://schemas.openxmlformats.org/officeDocument/2006/relationships/image" Target="../media/image15.emf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23" Type="http://schemas.openxmlformats.org/officeDocument/2006/relationships/oleObject" Target="../embeddings/oleObject13.bin"/><Relationship Id="rId10" Type="http://schemas.openxmlformats.org/officeDocument/2006/relationships/image" Target="../media/image8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5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0.emf"/><Relationship Id="rId2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2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7.e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4" Type="http://schemas.openxmlformats.org/officeDocument/2006/relationships/image" Target="../media/image3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4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image" Target="../media/image41.png"/><Relationship Id="rId7" Type="http://schemas.openxmlformats.org/officeDocument/2006/relationships/image" Target="../media/image43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4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46.bin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49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5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60.w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6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68.wmf"/><Relationship Id="rId9" Type="http://schemas.openxmlformats.org/officeDocument/2006/relationships/image" Target="../media/image7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76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797DE-7568-454D-9880-D53156F8E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22">
            <a:off x="2512756" y="-418718"/>
            <a:ext cx="7357502" cy="6737367"/>
          </a:xfrm>
          <a:prstGeom prst="rect">
            <a:avLst/>
          </a:prstGeom>
        </p:spPr>
      </p:pic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0" y="254213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离散数学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9D842A-2767-4AC4-87B3-DF41DFEFD3B8}"/>
              </a:ext>
            </a:extLst>
          </p:cNvPr>
          <p:cNvSpPr txBox="1"/>
          <p:nvPr/>
        </p:nvSpPr>
        <p:spPr>
          <a:xfrm>
            <a:off x="3490823" y="4125398"/>
            <a:ext cx="5378291" cy="13262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Discrete Mathematics </a:t>
            </a:r>
          </a:p>
          <a:p>
            <a:pPr algn="ctr">
              <a:lnSpc>
                <a:spcPct val="114000"/>
              </a:lnSpc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钟芳明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DF987BA-4218-4F92-AFC1-84A9768C4319}"/>
              </a:ext>
            </a:extLst>
          </p:cNvPr>
          <p:cNvGrpSpPr>
            <a:grpSpLocks noChangeAspect="1"/>
          </p:cNvGrpSpPr>
          <p:nvPr/>
        </p:nvGrpSpPr>
        <p:grpSpPr bwMode="auto">
          <a:xfrm rot="2136143">
            <a:off x="9694576" y="3873168"/>
            <a:ext cx="1906587" cy="2565400"/>
            <a:chOff x="1260" y="774"/>
            <a:chExt cx="1201" cy="161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CC12FE4-63B0-4BE2-80AC-C110C1F8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774"/>
              <a:ext cx="1201" cy="1616"/>
            </a:xfrm>
            <a:custGeom>
              <a:avLst/>
              <a:gdLst>
                <a:gd name="T0" fmla="*/ 426 w 448"/>
                <a:gd name="T1" fmla="*/ 21 h 603"/>
                <a:gd name="T2" fmla="*/ 418 w 448"/>
                <a:gd name="T3" fmla="*/ 16 h 603"/>
                <a:gd name="T4" fmla="*/ 27 w 448"/>
                <a:gd name="T5" fmla="*/ 31 h 603"/>
                <a:gd name="T6" fmla="*/ 23 w 448"/>
                <a:gd name="T7" fmla="*/ 36 h 603"/>
                <a:gd name="T8" fmla="*/ 14 w 448"/>
                <a:gd name="T9" fmla="*/ 71 h 603"/>
                <a:gd name="T10" fmla="*/ 26 w 448"/>
                <a:gd name="T11" fmla="*/ 93 h 603"/>
                <a:gd name="T12" fmla="*/ 14 w 448"/>
                <a:gd name="T13" fmla="*/ 118 h 603"/>
                <a:gd name="T14" fmla="*/ 29 w 448"/>
                <a:gd name="T15" fmla="*/ 139 h 603"/>
                <a:gd name="T16" fmla="*/ 14 w 448"/>
                <a:gd name="T17" fmla="*/ 164 h 603"/>
                <a:gd name="T18" fmla="*/ 32 w 448"/>
                <a:gd name="T19" fmla="*/ 184 h 603"/>
                <a:gd name="T20" fmla="*/ 17 w 448"/>
                <a:gd name="T21" fmla="*/ 211 h 603"/>
                <a:gd name="T22" fmla="*/ 35 w 448"/>
                <a:gd name="T23" fmla="*/ 232 h 603"/>
                <a:gd name="T24" fmla="*/ 26 w 448"/>
                <a:gd name="T25" fmla="*/ 258 h 603"/>
                <a:gd name="T26" fmla="*/ 38 w 448"/>
                <a:gd name="T27" fmla="*/ 284 h 603"/>
                <a:gd name="T28" fmla="*/ 24 w 448"/>
                <a:gd name="T29" fmla="*/ 314 h 603"/>
                <a:gd name="T30" fmla="*/ 41 w 448"/>
                <a:gd name="T31" fmla="*/ 336 h 603"/>
                <a:gd name="T32" fmla="*/ 32 w 448"/>
                <a:gd name="T33" fmla="*/ 361 h 603"/>
                <a:gd name="T34" fmla="*/ 43 w 448"/>
                <a:gd name="T35" fmla="*/ 380 h 603"/>
                <a:gd name="T36" fmla="*/ 28 w 448"/>
                <a:gd name="T37" fmla="*/ 417 h 603"/>
                <a:gd name="T38" fmla="*/ 45 w 448"/>
                <a:gd name="T39" fmla="*/ 439 h 603"/>
                <a:gd name="T40" fmla="*/ 32 w 448"/>
                <a:gd name="T41" fmla="*/ 482 h 603"/>
                <a:gd name="T42" fmla="*/ 45 w 448"/>
                <a:gd name="T43" fmla="*/ 503 h 603"/>
                <a:gd name="T44" fmla="*/ 28 w 448"/>
                <a:gd name="T45" fmla="*/ 535 h 603"/>
                <a:gd name="T46" fmla="*/ 45 w 448"/>
                <a:gd name="T47" fmla="*/ 557 h 603"/>
                <a:gd name="T48" fmla="*/ 55 w 448"/>
                <a:gd name="T49" fmla="*/ 596 h 603"/>
                <a:gd name="T50" fmla="*/ 60 w 448"/>
                <a:gd name="T51" fmla="*/ 557 h 603"/>
                <a:gd name="T52" fmla="*/ 56 w 448"/>
                <a:gd name="T53" fmla="*/ 535 h 603"/>
                <a:gd name="T54" fmla="*/ 71 w 448"/>
                <a:gd name="T55" fmla="*/ 503 h 603"/>
                <a:gd name="T56" fmla="*/ 56 w 448"/>
                <a:gd name="T57" fmla="*/ 482 h 603"/>
                <a:gd name="T58" fmla="*/ 64 w 448"/>
                <a:gd name="T59" fmla="*/ 439 h 603"/>
                <a:gd name="T60" fmla="*/ 55 w 448"/>
                <a:gd name="T61" fmla="*/ 417 h 603"/>
                <a:gd name="T62" fmla="*/ 64 w 448"/>
                <a:gd name="T63" fmla="*/ 381 h 603"/>
                <a:gd name="T64" fmla="*/ 53 w 448"/>
                <a:gd name="T65" fmla="*/ 358 h 603"/>
                <a:gd name="T66" fmla="*/ 54 w 448"/>
                <a:gd name="T67" fmla="*/ 339 h 603"/>
                <a:gd name="T68" fmla="*/ 51 w 448"/>
                <a:gd name="T69" fmla="*/ 316 h 603"/>
                <a:gd name="T70" fmla="*/ 57 w 448"/>
                <a:gd name="T71" fmla="*/ 285 h 603"/>
                <a:gd name="T72" fmla="*/ 48 w 448"/>
                <a:gd name="T73" fmla="*/ 264 h 603"/>
                <a:gd name="T74" fmla="*/ 50 w 448"/>
                <a:gd name="T75" fmla="*/ 235 h 603"/>
                <a:gd name="T76" fmla="*/ 45 w 448"/>
                <a:gd name="T77" fmla="*/ 212 h 603"/>
                <a:gd name="T78" fmla="*/ 57 w 448"/>
                <a:gd name="T79" fmla="*/ 182 h 603"/>
                <a:gd name="T80" fmla="*/ 41 w 448"/>
                <a:gd name="T81" fmla="*/ 162 h 603"/>
                <a:gd name="T82" fmla="*/ 57 w 448"/>
                <a:gd name="T83" fmla="*/ 139 h 603"/>
                <a:gd name="T84" fmla="*/ 39 w 448"/>
                <a:gd name="T85" fmla="*/ 118 h 603"/>
                <a:gd name="T86" fmla="*/ 49 w 448"/>
                <a:gd name="T87" fmla="*/ 93 h 603"/>
                <a:gd name="T88" fmla="*/ 36 w 448"/>
                <a:gd name="T89" fmla="*/ 71 h 603"/>
                <a:gd name="T90" fmla="*/ 220 w 448"/>
                <a:gd name="T91" fmla="*/ 13 h 603"/>
                <a:gd name="T92" fmla="*/ 415 w 448"/>
                <a:gd name="T93" fmla="*/ 348 h 603"/>
                <a:gd name="T94" fmla="*/ 415 w 448"/>
                <a:gd name="T95" fmla="*/ 573 h 603"/>
                <a:gd name="T96" fmla="*/ 427 w 448"/>
                <a:gd name="T97" fmla="*/ 35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8" h="603">
                  <a:moveTo>
                    <a:pt x="427" y="354"/>
                  </a:moveTo>
                  <a:cubicBezTo>
                    <a:pt x="419" y="243"/>
                    <a:pt x="426" y="132"/>
                    <a:pt x="426" y="21"/>
                  </a:cubicBezTo>
                  <a:cubicBezTo>
                    <a:pt x="426" y="17"/>
                    <a:pt x="422" y="16"/>
                    <a:pt x="419" y="17"/>
                  </a:cubicBezTo>
                  <a:cubicBezTo>
                    <a:pt x="419" y="16"/>
                    <a:pt x="419" y="16"/>
                    <a:pt x="418" y="16"/>
                  </a:cubicBezTo>
                  <a:cubicBezTo>
                    <a:pt x="353" y="4"/>
                    <a:pt x="286" y="0"/>
                    <a:pt x="220" y="2"/>
                  </a:cubicBezTo>
                  <a:cubicBezTo>
                    <a:pt x="155" y="3"/>
                    <a:pt x="88" y="9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4" y="31"/>
                    <a:pt x="23" y="33"/>
                    <a:pt x="23" y="36"/>
                  </a:cubicBezTo>
                  <a:cubicBezTo>
                    <a:pt x="23" y="48"/>
                    <a:pt x="24" y="59"/>
                    <a:pt x="25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0" y="71"/>
                    <a:pt x="0" y="93"/>
                    <a:pt x="14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7" y="101"/>
                    <a:pt x="27" y="109"/>
                    <a:pt x="28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0" y="118"/>
                    <a:pt x="0" y="139"/>
                    <a:pt x="14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30" y="147"/>
                    <a:pt x="30" y="155"/>
                    <a:pt x="31" y="163"/>
                  </a:cubicBezTo>
                  <a:cubicBezTo>
                    <a:pt x="25" y="163"/>
                    <a:pt x="19" y="164"/>
                    <a:pt x="14" y="164"/>
                  </a:cubicBezTo>
                  <a:cubicBezTo>
                    <a:pt x="0" y="164"/>
                    <a:pt x="0" y="186"/>
                    <a:pt x="14" y="186"/>
                  </a:cubicBezTo>
                  <a:cubicBezTo>
                    <a:pt x="20" y="185"/>
                    <a:pt x="26" y="185"/>
                    <a:pt x="32" y="184"/>
                  </a:cubicBezTo>
                  <a:cubicBezTo>
                    <a:pt x="33" y="193"/>
                    <a:pt x="33" y="202"/>
                    <a:pt x="34" y="211"/>
                  </a:cubicBezTo>
                  <a:cubicBezTo>
                    <a:pt x="28" y="211"/>
                    <a:pt x="23" y="211"/>
                    <a:pt x="17" y="211"/>
                  </a:cubicBezTo>
                  <a:cubicBezTo>
                    <a:pt x="4" y="211"/>
                    <a:pt x="4" y="232"/>
                    <a:pt x="17" y="232"/>
                  </a:cubicBezTo>
                  <a:cubicBezTo>
                    <a:pt x="23" y="232"/>
                    <a:pt x="29" y="232"/>
                    <a:pt x="35" y="232"/>
                  </a:cubicBezTo>
                  <a:cubicBezTo>
                    <a:pt x="36" y="242"/>
                    <a:pt x="36" y="252"/>
                    <a:pt x="37" y="263"/>
                  </a:cubicBezTo>
                  <a:cubicBezTo>
                    <a:pt x="33" y="262"/>
                    <a:pt x="30" y="260"/>
                    <a:pt x="26" y="258"/>
                  </a:cubicBezTo>
                  <a:cubicBezTo>
                    <a:pt x="15" y="251"/>
                    <a:pt x="4" y="270"/>
                    <a:pt x="16" y="277"/>
                  </a:cubicBezTo>
                  <a:cubicBezTo>
                    <a:pt x="23" y="281"/>
                    <a:pt x="30" y="283"/>
                    <a:pt x="38" y="284"/>
                  </a:cubicBezTo>
                  <a:cubicBezTo>
                    <a:pt x="39" y="294"/>
                    <a:pt x="39" y="305"/>
                    <a:pt x="40" y="315"/>
                  </a:cubicBezTo>
                  <a:cubicBezTo>
                    <a:pt x="35" y="314"/>
                    <a:pt x="30" y="314"/>
                    <a:pt x="24" y="314"/>
                  </a:cubicBezTo>
                  <a:cubicBezTo>
                    <a:pt x="11" y="314"/>
                    <a:pt x="11" y="335"/>
                    <a:pt x="24" y="335"/>
                  </a:cubicBezTo>
                  <a:cubicBezTo>
                    <a:pt x="30" y="335"/>
                    <a:pt x="36" y="336"/>
                    <a:pt x="41" y="336"/>
                  </a:cubicBezTo>
                  <a:cubicBezTo>
                    <a:pt x="41" y="344"/>
                    <a:pt x="42" y="351"/>
                    <a:pt x="42" y="359"/>
                  </a:cubicBezTo>
                  <a:cubicBezTo>
                    <a:pt x="39" y="359"/>
                    <a:pt x="36" y="360"/>
                    <a:pt x="32" y="361"/>
                  </a:cubicBezTo>
                  <a:cubicBezTo>
                    <a:pt x="19" y="365"/>
                    <a:pt x="25" y="385"/>
                    <a:pt x="38" y="381"/>
                  </a:cubicBezTo>
                  <a:cubicBezTo>
                    <a:pt x="40" y="381"/>
                    <a:pt x="41" y="381"/>
                    <a:pt x="43" y="380"/>
                  </a:cubicBezTo>
                  <a:cubicBezTo>
                    <a:pt x="43" y="393"/>
                    <a:pt x="44" y="405"/>
                    <a:pt x="44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14" y="417"/>
                    <a:pt x="14" y="439"/>
                    <a:pt x="28" y="439"/>
                  </a:cubicBezTo>
                  <a:cubicBezTo>
                    <a:pt x="45" y="439"/>
                    <a:pt x="45" y="439"/>
                    <a:pt x="45" y="439"/>
                  </a:cubicBezTo>
                  <a:cubicBezTo>
                    <a:pt x="45" y="453"/>
                    <a:pt x="45" y="467"/>
                    <a:pt x="45" y="482"/>
                  </a:cubicBezTo>
                  <a:cubicBezTo>
                    <a:pt x="32" y="482"/>
                    <a:pt x="32" y="482"/>
                    <a:pt x="32" y="482"/>
                  </a:cubicBezTo>
                  <a:cubicBezTo>
                    <a:pt x="18" y="482"/>
                    <a:pt x="18" y="503"/>
                    <a:pt x="32" y="503"/>
                  </a:cubicBezTo>
                  <a:cubicBezTo>
                    <a:pt x="45" y="503"/>
                    <a:pt x="45" y="503"/>
                    <a:pt x="45" y="503"/>
                  </a:cubicBezTo>
                  <a:cubicBezTo>
                    <a:pt x="45" y="514"/>
                    <a:pt x="45" y="524"/>
                    <a:pt x="45" y="535"/>
                  </a:cubicBezTo>
                  <a:cubicBezTo>
                    <a:pt x="28" y="535"/>
                    <a:pt x="28" y="535"/>
                    <a:pt x="28" y="535"/>
                  </a:cubicBezTo>
                  <a:cubicBezTo>
                    <a:pt x="14" y="535"/>
                    <a:pt x="14" y="557"/>
                    <a:pt x="28" y="557"/>
                  </a:cubicBezTo>
                  <a:cubicBezTo>
                    <a:pt x="45" y="557"/>
                    <a:pt x="45" y="557"/>
                    <a:pt x="45" y="557"/>
                  </a:cubicBezTo>
                  <a:cubicBezTo>
                    <a:pt x="45" y="570"/>
                    <a:pt x="45" y="583"/>
                    <a:pt x="44" y="596"/>
                  </a:cubicBezTo>
                  <a:cubicBezTo>
                    <a:pt x="44" y="603"/>
                    <a:pt x="55" y="603"/>
                    <a:pt x="55" y="596"/>
                  </a:cubicBezTo>
                  <a:cubicBezTo>
                    <a:pt x="55" y="583"/>
                    <a:pt x="56" y="570"/>
                    <a:pt x="56" y="557"/>
                  </a:cubicBezTo>
                  <a:cubicBezTo>
                    <a:pt x="60" y="557"/>
                    <a:pt x="60" y="557"/>
                    <a:pt x="60" y="557"/>
                  </a:cubicBezTo>
                  <a:cubicBezTo>
                    <a:pt x="74" y="557"/>
                    <a:pt x="74" y="535"/>
                    <a:pt x="60" y="535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24"/>
                    <a:pt x="56" y="514"/>
                    <a:pt x="56" y="503"/>
                  </a:cubicBezTo>
                  <a:cubicBezTo>
                    <a:pt x="71" y="503"/>
                    <a:pt x="71" y="503"/>
                    <a:pt x="71" y="503"/>
                  </a:cubicBezTo>
                  <a:cubicBezTo>
                    <a:pt x="85" y="503"/>
                    <a:pt x="85" y="482"/>
                    <a:pt x="71" y="482"/>
                  </a:cubicBezTo>
                  <a:cubicBezTo>
                    <a:pt x="56" y="482"/>
                    <a:pt x="56" y="482"/>
                    <a:pt x="56" y="482"/>
                  </a:cubicBezTo>
                  <a:cubicBezTo>
                    <a:pt x="56" y="467"/>
                    <a:pt x="56" y="453"/>
                    <a:pt x="55" y="439"/>
                  </a:cubicBezTo>
                  <a:cubicBezTo>
                    <a:pt x="64" y="439"/>
                    <a:pt x="64" y="439"/>
                    <a:pt x="64" y="439"/>
                  </a:cubicBezTo>
                  <a:cubicBezTo>
                    <a:pt x="78" y="439"/>
                    <a:pt x="78" y="417"/>
                    <a:pt x="64" y="417"/>
                  </a:cubicBezTo>
                  <a:cubicBezTo>
                    <a:pt x="55" y="417"/>
                    <a:pt x="55" y="417"/>
                    <a:pt x="55" y="417"/>
                  </a:cubicBezTo>
                  <a:cubicBezTo>
                    <a:pt x="54" y="405"/>
                    <a:pt x="54" y="392"/>
                    <a:pt x="53" y="379"/>
                  </a:cubicBezTo>
                  <a:cubicBezTo>
                    <a:pt x="57" y="380"/>
                    <a:pt x="61" y="380"/>
                    <a:pt x="64" y="381"/>
                  </a:cubicBezTo>
                  <a:cubicBezTo>
                    <a:pt x="78" y="385"/>
                    <a:pt x="83" y="365"/>
                    <a:pt x="70" y="361"/>
                  </a:cubicBezTo>
                  <a:cubicBezTo>
                    <a:pt x="64" y="359"/>
                    <a:pt x="58" y="358"/>
                    <a:pt x="53" y="358"/>
                  </a:cubicBezTo>
                  <a:cubicBezTo>
                    <a:pt x="52" y="351"/>
                    <a:pt x="52" y="345"/>
                    <a:pt x="52" y="338"/>
                  </a:cubicBezTo>
                  <a:cubicBezTo>
                    <a:pt x="52" y="338"/>
                    <a:pt x="53" y="338"/>
                    <a:pt x="54" y="339"/>
                  </a:cubicBezTo>
                  <a:cubicBezTo>
                    <a:pt x="67" y="343"/>
                    <a:pt x="73" y="322"/>
                    <a:pt x="59" y="318"/>
                  </a:cubicBezTo>
                  <a:cubicBezTo>
                    <a:pt x="57" y="317"/>
                    <a:pt x="54" y="316"/>
                    <a:pt x="51" y="316"/>
                  </a:cubicBezTo>
                  <a:cubicBezTo>
                    <a:pt x="50" y="306"/>
                    <a:pt x="50" y="295"/>
                    <a:pt x="49" y="285"/>
                  </a:cubicBezTo>
                  <a:cubicBezTo>
                    <a:pt x="52" y="285"/>
                    <a:pt x="54" y="285"/>
                    <a:pt x="57" y="285"/>
                  </a:cubicBezTo>
                  <a:cubicBezTo>
                    <a:pt x="70" y="285"/>
                    <a:pt x="70" y="264"/>
                    <a:pt x="57" y="264"/>
                  </a:cubicBezTo>
                  <a:cubicBezTo>
                    <a:pt x="54" y="264"/>
                    <a:pt x="51" y="264"/>
                    <a:pt x="48" y="264"/>
                  </a:cubicBezTo>
                  <a:cubicBezTo>
                    <a:pt x="47" y="254"/>
                    <a:pt x="47" y="244"/>
                    <a:pt x="46" y="234"/>
                  </a:cubicBezTo>
                  <a:cubicBezTo>
                    <a:pt x="47" y="234"/>
                    <a:pt x="49" y="235"/>
                    <a:pt x="50" y="235"/>
                  </a:cubicBezTo>
                  <a:cubicBezTo>
                    <a:pt x="63" y="239"/>
                    <a:pt x="69" y="219"/>
                    <a:pt x="56" y="214"/>
                  </a:cubicBezTo>
                  <a:cubicBezTo>
                    <a:pt x="52" y="213"/>
                    <a:pt x="48" y="213"/>
                    <a:pt x="45" y="212"/>
                  </a:cubicBezTo>
                  <a:cubicBezTo>
                    <a:pt x="44" y="202"/>
                    <a:pt x="43" y="193"/>
                    <a:pt x="43" y="183"/>
                  </a:cubicBezTo>
                  <a:cubicBezTo>
                    <a:pt x="47" y="182"/>
                    <a:pt x="52" y="182"/>
                    <a:pt x="57" y="182"/>
                  </a:cubicBezTo>
                  <a:cubicBezTo>
                    <a:pt x="70" y="182"/>
                    <a:pt x="70" y="160"/>
                    <a:pt x="57" y="161"/>
                  </a:cubicBezTo>
                  <a:cubicBezTo>
                    <a:pt x="51" y="161"/>
                    <a:pt x="46" y="161"/>
                    <a:pt x="41" y="162"/>
                  </a:cubicBezTo>
                  <a:cubicBezTo>
                    <a:pt x="41" y="154"/>
                    <a:pt x="40" y="147"/>
                    <a:pt x="40" y="139"/>
                  </a:cubicBezTo>
                  <a:cubicBezTo>
                    <a:pt x="57" y="139"/>
                    <a:pt x="57" y="139"/>
                    <a:pt x="57" y="139"/>
                  </a:cubicBezTo>
                  <a:cubicBezTo>
                    <a:pt x="70" y="139"/>
                    <a:pt x="70" y="118"/>
                    <a:pt x="57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8" y="109"/>
                    <a:pt x="37" y="101"/>
                    <a:pt x="37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63" y="93"/>
                    <a:pt x="63" y="71"/>
                    <a:pt x="49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61"/>
                    <a:pt x="34" y="50"/>
                    <a:pt x="34" y="40"/>
                  </a:cubicBezTo>
                  <a:cubicBezTo>
                    <a:pt x="93" y="20"/>
                    <a:pt x="157" y="14"/>
                    <a:pt x="220" y="13"/>
                  </a:cubicBezTo>
                  <a:cubicBezTo>
                    <a:pt x="285" y="11"/>
                    <a:pt x="351" y="14"/>
                    <a:pt x="415" y="27"/>
                  </a:cubicBezTo>
                  <a:cubicBezTo>
                    <a:pt x="415" y="134"/>
                    <a:pt x="409" y="241"/>
                    <a:pt x="415" y="348"/>
                  </a:cubicBezTo>
                  <a:cubicBezTo>
                    <a:pt x="418" y="387"/>
                    <a:pt x="421" y="425"/>
                    <a:pt x="423" y="464"/>
                  </a:cubicBezTo>
                  <a:cubicBezTo>
                    <a:pt x="425" y="500"/>
                    <a:pt x="427" y="539"/>
                    <a:pt x="415" y="573"/>
                  </a:cubicBezTo>
                  <a:cubicBezTo>
                    <a:pt x="413" y="580"/>
                    <a:pt x="423" y="582"/>
                    <a:pt x="426" y="576"/>
                  </a:cubicBezTo>
                  <a:cubicBezTo>
                    <a:pt x="448" y="507"/>
                    <a:pt x="431" y="425"/>
                    <a:pt x="42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CA5C412-0004-479A-BA1F-5747F8D99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" y="2317"/>
              <a:ext cx="976" cy="67"/>
            </a:xfrm>
            <a:custGeom>
              <a:avLst/>
              <a:gdLst>
                <a:gd name="T0" fmla="*/ 357 w 364"/>
                <a:gd name="T1" fmla="*/ 0 h 25"/>
                <a:gd name="T2" fmla="*/ 7 w 364"/>
                <a:gd name="T3" fmla="*/ 14 h 25"/>
                <a:gd name="T4" fmla="*/ 7 w 364"/>
                <a:gd name="T5" fmla="*/ 25 h 25"/>
                <a:gd name="T6" fmla="*/ 357 w 364"/>
                <a:gd name="T7" fmla="*/ 11 h 25"/>
                <a:gd name="T8" fmla="*/ 357 w 36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5">
                  <a:moveTo>
                    <a:pt x="357" y="0"/>
                  </a:moveTo>
                  <a:cubicBezTo>
                    <a:pt x="241" y="11"/>
                    <a:pt x="124" y="14"/>
                    <a:pt x="7" y="14"/>
                  </a:cubicBezTo>
                  <a:cubicBezTo>
                    <a:pt x="0" y="14"/>
                    <a:pt x="0" y="25"/>
                    <a:pt x="7" y="25"/>
                  </a:cubicBezTo>
                  <a:cubicBezTo>
                    <a:pt x="124" y="25"/>
                    <a:pt x="241" y="22"/>
                    <a:pt x="357" y="11"/>
                  </a:cubicBezTo>
                  <a:cubicBezTo>
                    <a:pt x="364" y="10"/>
                    <a:pt x="364" y="0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166D29-A352-4C41-A64B-73E44810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" y="1867"/>
              <a:ext cx="400" cy="40"/>
            </a:xfrm>
            <a:custGeom>
              <a:avLst/>
              <a:gdLst>
                <a:gd name="T0" fmla="*/ 143 w 149"/>
                <a:gd name="T1" fmla="*/ 0 h 15"/>
                <a:gd name="T2" fmla="*/ 7 w 149"/>
                <a:gd name="T3" fmla="*/ 4 h 15"/>
                <a:gd name="T4" fmla="*/ 7 w 149"/>
                <a:gd name="T5" fmla="*/ 15 h 15"/>
                <a:gd name="T6" fmla="*/ 143 w 149"/>
                <a:gd name="T7" fmla="*/ 11 h 15"/>
                <a:gd name="T8" fmla="*/ 143 w 14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">
                  <a:moveTo>
                    <a:pt x="143" y="0"/>
                  </a:moveTo>
                  <a:cubicBezTo>
                    <a:pt x="97" y="4"/>
                    <a:pt x="52" y="4"/>
                    <a:pt x="7" y="4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2" y="15"/>
                    <a:pt x="97" y="14"/>
                    <a:pt x="143" y="11"/>
                  </a:cubicBezTo>
                  <a:cubicBezTo>
                    <a:pt x="149" y="11"/>
                    <a:pt x="14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82CDD40-9110-49DD-B2C0-D80FFFF1B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1955"/>
              <a:ext cx="429" cy="38"/>
            </a:xfrm>
            <a:custGeom>
              <a:avLst/>
              <a:gdLst>
                <a:gd name="T0" fmla="*/ 153 w 160"/>
                <a:gd name="T1" fmla="*/ 0 h 14"/>
                <a:gd name="T2" fmla="*/ 6 w 160"/>
                <a:gd name="T3" fmla="*/ 3 h 14"/>
                <a:gd name="T4" fmla="*/ 6 w 160"/>
                <a:gd name="T5" fmla="*/ 14 h 14"/>
                <a:gd name="T6" fmla="*/ 153 w 160"/>
                <a:gd name="T7" fmla="*/ 10 h 14"/>
                <a:gd name="T8" fmla="*/ 153 w 16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">
                  <a:moveTo>
                    <a:pt x="153" y="0"/>
                  </a:moveTo>
                  <a:cubicBezTo>
                    <a:pt x="104" y="0"/>
                    <a:pt x="55" y="3"/>
                    <a:pt x="6" y="3"/>
                  </a:cubicBezTo>
                  <a:cubicBezTo>
                    <a:pt x="0" y="3"/>
                    <a:pt x="0" y="14"/>
                    <a:pt x="6" y="14"/>
                  </a:cubicBezTo>
                  <a:cubicBezTo>
                    <a:pt x="55" y="14"/>
                    <a:pt x="104" y="11"/>
                    <a:pt x="153" y="10"/>
                  </a:cubicBezTo>
                  <a:cubicBezTo>
                    <a:pt x="160" y="10"/>
                    <a:pt x="160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22C6FE7-4FAB-47EF-9CA8-0251C185B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" y="2028"/>
              <a:ext cx="448" cy="51"/>
            </a:xfrm>
            <a:custGeom>
              <a:avLst/>
              <a:gdLst>
                <a:gd name="T0" fmla="*/ 160 w 167"/>
                <a:gd name="T1" fmla="*/ 1 h 19"/>
                <a:gd name="T2" fmla="*/ 7 w 167"/>
                <a:gd name="T3" fmla="*/ 5 h 19"/>
                <a:gd name="T4" fmla="*/ 7 w 167"/>
                <a:gd name="T5" fmla="*/ 15 h 19"/>
                <a:gd name="T6" fmla="*/ 160 w 167"/>
                <a:gd name="T7" fmla="*/ 12 h 19"/>
                <a:gd name="T8" fmla="*/ 160 w 167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9">
                  <a:moveTo>
                    <a:pt x="160" y="1"/>
                  </a:moveTo>
                  <a:cubicBezTo>
                    <a:pt x="109" y="8"/>
                    <a:pt x="58" y="8"/>
                    <a:pt x="7" y="5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8" y="19"/>
                    <a:pt x="109" y="19"/>
                    <a:pt x="160" y="12"/>
                  </a:cubicBezTo>
                  <a:cubicBezTo>
                    <a:pt x="167" y="11"/>
                    <a:pt x="167" y="0"/>
                    <a:pt x="16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5FD6A20-B80A-4E6F-836D-E1872B42B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2119"/>
              <a:ext cx="419" cy="45"/>
            </a:xfrm>
            <a:custGeom>
              <a:avLst/>
              <a:gdLst>
                <a:gd name="T0" fmla="*/ 149 w 156"/>
                <a:gd name="T1" fmla="*/ 3 h 17"/>
                <a:gd name="T2" fmla="*/ 6 w 156"/>
                <a:gd name="T3" fmla="*/ 3 h 17"/>
                <a:gd name="T4" fmla="*/ 6 w 156"/>
                <a:gd name="T5" fmla="*/ 14 h 17"/>
                <a:gd name="T6" fmla="*/ 149 w 156"/>
                <a:gd name="T7" fmla="*/ 14 h 17"/>
                <a:gd name="T8" fmla="*/ 149 w 156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7">
                  <a:moveTo>
                    <a:pt x="149" y="3"/>
                  </a:moveTo>
                  <a:cubicBezTo>
                    <a:pt x="102" y="0"/>
                    <a:pt x="54" y="6"/>
                    <a:pt x="6" y="3"/>
                  </a:cubicBezTo>
                  <a:cubicBezTo>
                    <a:pt x="0" y="2"/>
                    <a:pt x="0" y="13"/>
                    <a:pt x="6" y="14"/>
                  </a:cubicBezTo>
                  <a:cubicBezTo>
                    <a:pt x="54" y="17"/>
                    <a:pt x="102" y="11"/>
                    <a:pt x="149" y="14"/>
                  </a:cubicBezTo>
                  <a:cubicBezTo>
                    <a:pt x="156" y="14"/>
                    <a:pt x="156" y="3"/>
                    <a:pt x="14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E81AAC7-AEBC-4D51-AB79-EB7C0863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2191"/>
              <a:ext cx="426" cy="49"/>
            </a:xfrm>
            <a:custGeom>
              <a:avLst/>
              <a:gdLst>
                <a:gd name="T0" fmla="*/ 149 w 159"/>
                <a:gd name="T1" fmla="*/ 1 h 18"/>
                <a:gd name="T2" fmla="*/ 9 w 159"/>
                <a:gd name="T3" fmla="*/ 1 h 18"/>
                <a:gd name="T4" fmla="*/ 7 w 159"/>
                <a:gd name="T5" fmla="*/ 11 h 18"/>
                <a:gd name="T6" fmla="*/ 152 w 159"/>
                <a:gd name="T7" fmla="*/ 11 h 18"/>
                <a:gd name="T8" fmla="*/ 149 w 159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49" y="1"/>
                  </a:moveTo>
                  <a:cubicBezTo>
                    <a:pt x="103" y="8"/>
                    <a:pt x="56" y="8"/>
                    <a:pt x="9" y="1"/>
                  </a:cubicBezTo>
                  <a:cubicBezTo>
                    <a:pt x="3" y="0"/>
                    <a:pt x="0" y="10"/>
                    <a:pt x="7" y="11"/>
                  </a:cubicBezTo>
                  <a:cubicBezTo>
                    <a:pt x="55" y="18"/>
                    <a:pt x="104" y="18"/>
                    <a:pt x="152" y="11"/>
                  </a:cubicBezTo>
                  <a:cubicBezTo>
                    <a:pt x="159" y="10"/>
                    <a:pt x="156" y="0"/>
                    <a:pt x="14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F53E05-82B8-498E-BC4B-ED4F1B626F4F}"/>
              </a:ext>
            </a:extLst>
          </p:cNvPr>
          <p:cNvSpPr/>
          <p:nvPr/>
        </p:nvSpPr>
        <p:spPr>
          <a:xfrm rot="2136143">
            <a:off x="10196229" y="4364792"/>
            <a:ext cx="1343027" cy="10657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离散数学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Discrete 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Mathematics 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24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The digraph of a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099E2630-D045-4C8B-AF79-284E7E1BDD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915679"/>
              </p:ext>
            </p:extLst>
          </p:nvPr>
        </p:nvGraphicFramePr>
        <p:xfrm>
          <a:off x="2519808" y="1492093"/>
          <a:ext cx="1033463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92871" imgH="1085508" progId="Visio.Drawing.11">
                  <p:embed/>
                </p:oleObj>
              </mc:Choice>
              <mc:Fallback>
                <p:oleObj name="Visio" r:id="rId3" imgW="592871" imgH="1085508" progId="Visio.Drawing.11">
                  <p:embed/>
                  <p:pic>
                    <p:nvPicPr>
                      <p:cNvPr id="307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808" y="1492093"/>
                        <a:ext cx="1033463" cy="189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9">
            <a:extLst>
              <a:ext uri="{FF2B5EF4-FFF2-40B4-BE49-F238E27FC236}">
                <a16:creationId xmlns:a16="http://schemas.microsoft.com/office/drawing/2014/main" id="{5E6D1FC1-9EAA-4EB3-BEEC-1FA674CD15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65564"/>
              </p:ext>
            </p:extLst>
          </p:nvPr>
        </p:nvGraphicFramePr>
        <p:xfrm>
          <a:off x="2365822" y="3324477"/>
          <a:ext cx="647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1973" imgH="203112" progId="Equation.DSMT4">
                  <p:embed/>
                </p:oleObj>
              </mc:Choice>
              <mc:Fallback>
                <p:oleObj name="Equation" r:id="rId5" imgW="291973" imgH="203112" progId="Equation.DSMT4">
                  <p:embed/>
                  <p:pic>
                    <p:nvPicPr>
                      <p:cNvPr id="307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822" y="3324477"/>
                        <a:ext cx="64770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>
            <a:extLst>
              <a:ext uri="{FF2B5EF4-FFF2-40B4-BE49-F238E27FC236}">
                <a16:creationId xmlns:a16="http://schemas.microsoft.com/office/drawing/2014/main" id="{353C79C6-5BC0-46E8-B53D-ACF7C8F140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604356"/>
              </p:ext>
            </p:extLst>
          </p:nvPr>
        </p:nvGraphicFramePr>
        <p:xfrm>
          <a:off x="4740722" y="3330827"/>
          <a:ext cx="64928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79158" imgH="177646" progId="Equation.DSMT4">
                  <p:embed/>
                </p:oleObj>
              </mc:Choice>
              <mc:Fallback>
                <p:oleObj name="Equation" r:id="rId7" imgW="279158" imgH="177646" progId="Equation.DSMT4">
                  <p:embed/>
                  <p:pic>
                    <p:nvPicPr>
                      <p:cNvPr id="30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722" y="3330827"/>
                        <a:ext cx="649287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>
            <a:extLst>
              <a:ext uri="{FF2B5EF4-FFF2-40B4-BE49-F238E27FC236}">
                <a16:creationId xmlns:a16="http://schemas.microsoft.com/office/drawing/2014/main" id="{65D0A51B-3F2E-4823-A003-D5DF209A2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830518"/>
              </p:ext>
            </p:extLst>
          </p:nvPr>
        </p:nvGraphicFramePr>
        <p:xfrm>
          <a:off x="6469509" y="3445127"/>
          <a:ext cx="15128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2808" imgH="203112" progId="Equation.DSMT4">
                  <p:embed/>
                </p:oleObj>
              </mc:Choice>
              <mc:Fallback>
                <p:oleObj name="Equation" r:id="rId9" imgW="672808" imgH="203112" progId="Equation.DSMT4">
                  <p:embed/>
                  <p:pic>
                    <p:nvPicPr>
                      <p:cNvPr id="307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509" y="3445127"/>
                        <a:ext cx="1512888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>
            <a:extLst>
              <a:ext uri="{FF2B5EF4-FFF2-40B4-BE49-F238E27FC236}">
                <a16:creationId xmlns:a16="http://schemas.microsoft.com/office/drawing/2014/main" id="{BC851C89-535C-485A-BA2D-0710D7D337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215970"/>
              </p:ext>
            </p:extLst>
          </p:nvPr>
        </p:nvGraphicFramePr>
        <p:xfrm>
          <a:off x="9133334" y="3420605"/>
          <a:ext cx="14398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72808" imgH="203112" progId="Equation.DSMT4">
                  <p:embed/>
                </p:oleObj>
              </mc:Choice>
              <mc:Fallback>
                <p:oleObj name="Equation" r:id="rId11" imgW="672808" imgH="203112" progId="Equation.DSMT4">
                  <p:embed/>
                  <p:pic>
                    <p:nvPicPr>
                      <p:cNvPr id="30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33334" y="3420605"/>
                        <a:ext cx="143986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>
            <a:extLst>
              <a:ext uri="{FF2B5EF4-FFF2-40B4-BE49-F238E27FC236}">
                <a16:creationId xmlns:a16="http://schemas.microsoft.com/office/drawing/2014/main" id="{825674A5-AFDA-465C-A329-EF102D5DD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960596"/>
              </p:ext>
            </p:extLst>
          </p:nvPr>
        </p:nvGraphicFramePr>
        <p:xfrm>
          <a:off x="2419796" y="4055772"/>
          <a:ext cx="1749425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3" imgW="1080052" imgH="1283944" progId="Visio.Drawing.11">
                  <p:embed/>
                </p:oleObj>
              </mc:Choice>
              <mc:Fallback>
                <p:oleObj name="Visio" r:id="rId13" imgW="1080052" imgH="1283944" progId="Visio.Drawing.11">
                  <p:embed/>
                  <p:pic>
                    <p:nvPicPr>
                      <p:cNvPr id="307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796" y="4055772"/>
                        <a:ext cx="1749425" cy="207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F3DF715C-4374-4705-8D83-283370FBFF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444705"/>
              </p:ext>
            </p:extLst>
          </p:nvPr>
        </p:nvGraphicFramePr>
        <p:xfrm>
          <a:off x="2298268" y="6299938"/>
          <a:ext cx="19431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040948" imgH="203112" progId="Equation.DSMT4">
                  <p:embed/>
                </p:oleObj>
              </mc:Choice>
              <mc:Fallback>
                <p:oleObj name="Equation" r:id="rId15" imgW="1040948" imgH="203112" progId="Equation.DSMT4">
                  <p:embed/>
                  <p:pic>
                    <p:nvPicPr>
                      <p:cNvPr id="30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268" y="6299938"/>
                        <a:ext cx="1943100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2">
            <a:extLst>
              <a:ext uri="{FF2B5EF4-FFF2-40B4-BE49-F238E27FC236}">
                <a16:creationId xmlns:a16="http://schemas.microsoft.com/office/drawing/2014/main" id="{2C35BC2D-79EC-4B96-BB34-EE463AE0E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68" y="2078039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 b="1">
              <a:ea typeface="宋体" panose="02010600030101010101" pitchFamily="2" charset="-122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A71DC217-5218-4896-B944-D62ABC89F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68" y="3163889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 b="1">
              <a:ea typeface="宋体" panose="02010600030101010101" pitchFamily="2" charset="-122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8D76250-D978-45BC-AFD4-47F2FD61C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284" y="3286377"/>
            <a:ext cx="1200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zh-CN" altLang="en-US" sz="1000" b="1"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endParaRPr lang="zh-CN" altLang="en-US" b="1">
              <a:ea typeface="宋体" panose="02010600030101010101" pitchFamily="2" charset="-122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583922E0-8EE1-4914-BC24-0E9E3C3DC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6034" y="4156327"/>
            <a:ext cx="882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zh-CN" altLang="en-US" sz="1000" b="1">
                <a:latin typeface="宋体" panose="02010600030101010101" pitchFamily="2" charset="-122"/>
                <a:ea typeface="宋体" panose="02010600030101010101" pitchFamily="2" charset="-122"/>
              </a:rPr>
              <a:t>           </a:t>
            </a:r>
            <a:endParaRPr lang="zh-CN" altLang="en-US" b="1">
              <a:ea typeface="宋体" panose="02010600030101010101" pitchFamily="2" charset="-122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0884DB35-1955-46D8-B37D-586DF51E3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68" y="4678364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 b="1">
              <a:ea typeface="宋体" panose="02010600030101010101" pitchFamily="2" charset="-122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A488331B-4841-428C-B0E2-64D607EE9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568" y="5964239"/>
            <a:ext cx="1397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12001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 b="1">
              <a:ea typeface="宋体" panose="02010600030101010101" pitchFamily="2" charset="-122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B67D951B-12C3-475B-A804-A012E52B6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265" y="6093395"/>
            <a:ext cx="2879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zh-CN" b="1" dirty="0">
                <a:latin typeface="+mn-lt"/>
              </a:rPr>
              <a:t>symmetric relation </a:t>
            </a:r>
            <a:endParaRPr lang="zh-CN" altLang="en-US" b="1" dirty="0">
              <a:solidFill>
                <a:srgbClr val="002060"/>
              </a:solidFill>
              <a:latin typeface="+mn-lt"/>
              <a:ea typeface="宋体" panose="02010600030101010101" pitchFamily="2" charset="-122"/>
            </a:endParaRPr>
          </a:p>
        </p:txBody>
      </p:sp>
      <p:graphicFrame>
        <p:nvGraphicFramePr>
          <p:cNvPr id="28" name="Object 10">
            <a:extLst>
              <a:ext uri="{FF2B5EF4-FFF2-40B4-BE49-F238E27FC236}">
                <a16:creationId xmlns:a16="http://schemas.microsoft.com/office/drawing/2014/main" id="{D9CE3660-B855-4008-A577-6036BED21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432206"/>
              </p:ext>
            </p:extLst>
          </p:nvPr>
        </p:nvGraphicFramePr>
        <p:xfrm>
          <a:off x="4310970" y="1346690"/>
          <a:ext cx="1365250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7" imgW="782774" imgH="1085508" progId="Visio.Drawing.11">
                  <p:embed/>
                </p:oleObj>
              </mc:Choice>
              <mc:Fallback>
                <p:oleObj name="Visio" r:id="rId17" imgW="782774" imgH="1085508" progId="Visio.Drawing.11">
                  <p:embed/>
                  <p:pic>
                    <p:nvPicPr>
                      <p:cNvPr id="1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970" y="1346690"/>
                        <a:ext cx="1365250" cy="189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0">
            <a:extLst>
              <a:ext uri="{FF2B5EF4-FFF2-40B4-BE49-F238E27FC236}">
                <a16:creationId xmlns:a16="http://schemas.microsoft.com/office/drawing/2014/main" id="{DCA50F20-3622-4A18-9BD5-8C908856EE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734551"/>
              </p:ext>
            </p:extLst>
          </p:nvPr>
        </p:nvGraphicFramePr>
        <p:xfrm>
          <a:off x="8923038" y="1426454"/>
          <a:ext cx="1576388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9" imgW="904464" imgH="1085508" progId="Visio.Drawing.11">
                  <p:embed/>
                </p:oleObj>
              </mc:Choice>
              <mc:Fallback>
                <p:oleObj name="Visio" r:id="rId19" imgW="904464" imgH="1085508" progId="Visio.Drawing.11">
                  <p:embed/>
                  <p:pic>
                    <p:nvPicPr>
                      <p:cNvPr id="2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3038" y="1426454"/>
                        <a:ext cx="1576388" cy="189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0">
            <a:extLst>
              <a:ext uri="{FF2B5EF4-FFF2-40B4-BE49-F238E27FC236}">
                <a16:creationId xmlns:a16="http://schemas.microsoft.com/office/drawing/2014/main" id="{36171CA9-3EBA-440B-81FE-9F1E9806D0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898336"/>
              </p:ext>
            </p:extLst>
          </p:nvPr>
        </p:nvGraphicFramePr>
        <p:xfrm>
          <a:off x="6224937" y="1418684"/>
          <a:ext cx="1962150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1" imgW="1121317" imgH="1085508" progId="Visio.Drawing.11">
                  <p:embed/>
                </p:oleObj>
              </mc:Choice>
              <mc:Fallback>
                <p:oleObj name="Visio" r:id="rId21" imgW="1121317" imgH="1085508" progId="Visio.Drawing.11">
                  <p:embed/>
                  <p:pic>
                    <p:nvPicPr>
                      <p:cNvPr id="2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937" y="1418684"/>
                        <a:ext cx="1962150" cy="189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>
            <a:extLst>
              <a:ext uri="{FF2B5EF4-FFF2-40B4-BE49-F238E27FC236}">
                <a16:creationId xmlns:a16="http://schemas.microsoft.com/office/drawing/2014/main" id="{6CCC9E51-8F49-4D68-959E-FCDB1B8B6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507417"/>
              </p:ext>
            </p:extLst>
          </p:nvPr>
        </p:nvGraphicFramePr>
        <p:xfrm>
          <a:off x="4800252" y="4020596"/>
          <a:ext cx="1670050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3" imgW="1030786" imgH="1283944" progId="Visio.Drawing.11">
                  <p:embed/>
                </p:oleObj>
              </mc:Choice>
              <mc:Fallback>
                <p:oleObj name="Visio" r:id="rId23" imgW="1030786" imgH="1283944" progId="Visio.Drawing.11">
                  <p:embed/>
                  <p:pic>
                    <p:nvPicPr>
                      <p:cNvPr id="2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252" y="4020596"/>
                        <a:ext cx="1670050" cy="207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>
            <a:extLst>
              <a:ext uri="{FF2B5EF4-FFF2-40B4-BE49-F238E27FC236}">
                <a16:creationId xmlns:a16="http://schemas.microsoft.com/office/drawing/2014/main" id="{E54B5EA3-6FE3-410C-A12D-3347A69BFA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664352"/>
              </p:ext>
            </p:extLst>
          </p:nvPr>
        </p:nvGraphicFramePr>
        <p:xfrm>
          <a:off x="7088634" y="4099720"/>
          <a:ext cx="3657600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5" imgW="2258214" imgH="1283944" progId="Visio.Drawing.11">
                  <p:embed/>
                </p:oleObj>
              </mc:Choice>
              <mc:Fallback>
                <p:oleObj name="Visio" r:id="rId25" imgW="2258214" imgH="1283944" progId="Visio.Drawing.11">
                  <p:embed/>
                  <p:pic>
                    <p:nvPicPr>
                      <p:cNvPr id="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8634" y="4099720"/>
                        <a:ext cx="3657600" cy="208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A39C7C34-299B-4FBD-AEFE-4573C5E2271B}"/>
              </a:ext>
            </a:extLst>
          </p:cNvPr>
          <p:cNvSpPr txBox="1"/>
          <p:nvPr/>
        </p:nvSpPr>
        <p:spPr>
          <a:xfrm>
            <a:off x="6188484" y="6211669"/>
            <a:ext cx="3587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anti</a:t>
            </a:r>
            <a:r>
              <a:rPr lang="en-US" altLang="zh-CN" dirty="0"/>
              <a:t>symmetric </a:t>
            </a:r>
          </a:p>
          <a:p>
            <a:pPr algn="ctr"/>
            <a:r>
              <a:rPr lang="en-US" altLang="zh-CN" dirty="0"/>
              <a:t>relation</a:t>
            </a:r>
            <a:endParaRPr lang="zh-CN" altLang="en-US" b="1" dirty="0">
              <a:solidFill>
                <a:srgbClr val="002060"/>
              </a:solidFill>
              <a:ea typeface="宋体" panose="0201060003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C920EF0-43E7-48D5-B611-9A93FF780A28}"/>
              </a:ext>
            </a:extLst>
          </p:cNvPr>
          <p:cNvSpPr txBox="1"/>
          <p:nvPr/>
        </p:nvSpPr>
        <p:spPr>
          <a:xfrm>
            <a:off x="2195893" y="1049667"/>
            <a:ext cx="8547232" cy="46166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</a:rPr>
              <a:t>The digraph shows the properties of relation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AF2AA24-C489-4CD1-8CA0-903622B050ED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关系图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3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determined by digraph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C38235B-3898-4820-9808-1D91D74C61D5}"/>
              </a:ext>
            </a:extLst>
          </p:cNvPr>
          <p:cNvSpPr txBox="1">
            <a:spLocks noChangeArrowheads="1"/>
          </p:cNvSpPr>
          <p:nvPr/>
        </p:nvSpPr>
        <p:spPr>
          <a:xfrm>
            <a:off x="1945386" y="1407795"/>
            <a:ext cx="7719609" cy="5876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自反的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：关系图中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结点都有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自圈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反自反的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：关系图中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结点都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无自圈</a:t>
            </a:r>
          </a:p>
          <a:p>
            <a:pPr>
              <a:lnSpc>
                <a:spcPct val="100000"/>
              </a:lnSpc>
            </a:pP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对称的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：关系图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任意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两个结点间若存在有向边，那么必有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双向的有向边</a:t>
            </a:r>
          </a:p>
          <a:p>
            <a:pPr>
              <a:lnSpc>
                <a:spcPct val="100000"/>
              </a:lnSpc>
            </a:pP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反对称的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：关系图中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任意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两个结点间必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无双向边</a:t>
            </a:r>
          </a:p>
          <a:p>
            <a:pPr>
              <a:lnSpc>
                <a:spcPct val="100000"/>
              </a:lnSpc>
            </a:pP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可传递的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：关系图中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任意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之间存在有向边，则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之间也存在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有向边</a:t>
            </a:r>
          </a:p>
          <a:p>
            <a:pPr>
              <a:lnSpc>
                <a:spcPct val="100000"/>
              </a:lnSpc>
            </a:pP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不可传递的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：关系图中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之间存在有向边，则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</a:t>
            </a:r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没有有向边</a:t>
            </a:r>
          </a:p>
          <a:p>
            <a:pPr>
              <a:lnSpc>
                <a:spcPct val="100000"/>
              </a:lnSpc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76906063-FA41-45ED-B55A-14B7873B0D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820923"/>
              </p:ext>
            </p:extLst>
          </p:nvPr>
        </p:nvGraphicFramePr>
        <p:xfrm>
          <a:off x="9544254" y="618998"/>
          <a:ext cx="1782763" cy="247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82774" imgH="1085508" progId="Visio.Drawing.11">
                  <p:embed/>
                </p:oleObj>
              </mc:Choice>
              <mc:Fallback>
                <p:oleObj name="Visio" r:id="rId3" imgW="782774" imgH="1085508" progId="Visio.Drawing.11">
                  <p:embed/>
                  <p:pic>
                    <p:nvPicPr>
                      <p:cNvPr id="5" name="Object 10">
                        <a:extLst>
                          <a:ext uri="{FF2B5EF4-FFF2-40B4-BE49-F238E27FC236}">
                            <a16:creationId xmlns:a16="http://schemas.microsoft.com/office/drawing/2014/main" id="{AB8D2375-B047-4C89-B4FB-59BF776255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4254" y="618998"/>
                        <a:ext cx="1782763" cy="247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549F6B11-C32F-4B0F-AEF8-C9A14B0CD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700259"/>
              </p:ext>
            </p:extLst>
          </p:nvPr>
        </p:nvGraphicFramePr>
        <p:xfrm>
          <a:off x="9749042" y="2292478"/>
          <a:ext cx="1577975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04464" imgH="1085508" progId="Visio.Drawing.11">
                  <p:embed/>
                </p:oleObj>
              </mc:Choice>
              <mc:Fallback>
                <p:oleObj name="Visio" r:id="rId5" imgW="904464" imgH="1085508" progId="Visio.Drawing.11">
                  <p:embed/>
                  <p:pic>
                    <p:nvPicPr>
                      <p:cNvPr id="7" name="Object 10">
                        <a:extLst>
                          <a:ext uri="{FF2B5EF4-FFF2-40B4-BE49-F238E27FC236}">
                            <a16:creationId xmlns:a16="http://schemas.microsoft.com/office/drawing/2014/main" id="{E8B4BA6A-B88A-492E-A210-59F6B5C501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9042" y="2292478"/>
                        <a:ext cx="1577975" cy="189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8BC54EBC-E5A7-4E0B-9F32-D1BFFB084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554" y="4495800"/>
            <a:ext cx="1414463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306B01B-B83B-4ACA-917B-0EEF9DC792C6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关系图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0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The matrix of a relation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关系矩阵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EB23D2C6-5A05-40F7-9302-407AAC21F7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5544" y="1077746"/>
                <a:ext cx="9622217" cy="2959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ts val="0"/>
                  </a:spcBef>
                  <a:buNone/>
                </a:pPr>
                <a:r>
                  <a:rPr kumimoji="0" lang="en-US" altLang="zh-CN" sz="2800" b="1" dirty="0">
                    <a:solidFill>
                      <a:srgbClr val="FF0000"/>
                    </a:solidFill>
                    <a:latin typeface="+mn-lt"/>
                  </a:rPr>
                  <a:t>Definition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: given two finite sets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zh-CN" altLang="en-US" sz="28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800" b="1" i="1" baseline="-2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800" b="1" i="1" baseline="-2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sz="2800" b="1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800" b="1" i="1" baseline="-250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8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 is a binary relation from 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 to 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Y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, if there is </a:t>
                </a:r>
                <a:r>
                  <a:rPr kumimoji="0" lang="zh-CN" altLang="en-US" sz="2800" b="1" dirty="0">
                    <a:latin typeface="Times New Roman" panose="02020603050405020304" pitchFamily="18" charset="0"/>
                  </a:rPr>
                  <a:t>：</a:t>
                </a:r>
                <a:endParaRPr kumimoji="0" lang="en-US" altLang="zh-CN" sz="2800" b="1" dirty="0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zh-CN" altLang="en-US" sz="2800" b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CN" sz="2800" b="1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800" b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zh-CN" altLang="en-US" sz="2800" b="1">
                                <a:latin typeface="Cambria Math" panose="02040503050406030204" pitchFamily="18" charset="0"/>
                              </a:rPr>
                              <m:t>&gt;∈</m:t>
                            </m:r>
                            <m:r>
                              <a:rPr lang="zh-CN" altLang="en-US" sz="28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mr>
                        <m:m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zh-CN" altLang="en-US" sz="2800" b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zh-CN" altLang="en-US" sz="28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zh-CN" altLang="en-US" sz="2800" b="1">
                                <a:latin typeface="Cambria Math" panose="02040503050406030204" pitchFamily="18" charset="0"/>
                              </a:rPr>
                              <m:t>&gt;∉</m:t>
                            </m:r>
                            <m:r>
                              <a:rPr lang="zh-CN" altLang="en-US" sz="28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mr>
                      </m:m>
                    </m:oMath>
                  </m:oMathPara>
                </a14:m>
                <a:endParaRPr kumimoji="0" lang="en-US" altLang="zh-CN" sz="2800" b="1" dirty="0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ts val="0"/>
                  </a:spcBef>
                  <a:buNone/>
                </a:pP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zh-CN" altLang="en-US" sz="2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𝒊𝒋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zh-CN" altLang="en-US" sz="2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zh-CN" altLang="en-US" sz="2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zh-CN" alt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zh-CN" altLang="en-US" sz="2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|×|</m:t>
                        </m:r>
                        <m:r>
                          <a:rPr lang="zh-CN" alt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zh-CN" altLang="en-US" sz="2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zh-CN" alt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zh-CN" altLang="en-US" sz="28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</m:oMath>
                </a14:m>
                <a:r>
                  <a:rPr kumimoji="0" lang="zh-CN" altLang="en-US" sz="2800" b="1" dirty="0">
                    <a:latin typeface="Times New Roman" panose="02020603050405020304" pitchFamily="18" charset="0"/>
                  </a:rPr>
                  <a:t>  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is  called the </a:t>
                </a: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matrix of the relation </a:t>
                </a:r>
                <a:r>
                  <a:rPr kumimoji="0"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kumimoji="0" lang="zh-CN" altLang="en-US" sz="28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denoted as 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M</a:t>
                </a:r>
                <a:r>
                  <a:rPr kumimoji="0" lang="en-US" altLang="zh-CN" sz="2800" b="1" i="1" baseline="-25000" dirty="0">
                    <a:latin typeface="Times New Roman" panose="02020603050405020304" pitchFamily="18" charset="0"/>
                  </a:rPr>
                  <a:t>R </a:t>
                </a:r>
              </a:p>
            </p:txBody>
          </p:sp>
        </mc:Choice>
        <mc:Fallback xmlns="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EB23D2C6-5A05-40F7-9302-407AAC21F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5544" y="1077746"/>
                <a:ext cx="9622217" cy="2959849"/>
              </a:xfrm>
              <a:prstGeom prst="rect">
                <a:avLst/>
              </a:prstGeom>
              <a:blipFill>
                <a:blip r:embed="rId4"/>
                <a:stretch>
                  <a:fillRect l="-1331" t="-2474" r="-760" b="-49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18">
            <a:extLst>
              <a:ext uri="{FF2B5EF4-FFF2-40B4-BE49-F238E27FC236}">
                <a16:creationId xmlns:a16="http://schemas.microsoft.com/office/drawing/2014/main" id="{EF777640-19B0-4DD7-854F-6885CE35C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7396" y="4132735"/>
            <a:ext cx="97535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kumimoji="0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Example</a:t>
            </a:r>
            <a:r>
              <a:rPr kumimoji="0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：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Let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={1,2,3,4},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 is the binary relation defined on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={&lt;2,1&gt;,&lt;3,1&gt;,&lt;3,2&gt;,&lt;4,1&gt;}. Write the matrix of the relation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6" name="Object 19">
            <a:extLst>
              <a:ext uri="{FF2B5EF4-FFF2-40B4-BE49-F238E27FC236}">
                <a16:creationId xmlns:a16="http://schemas.microsoft.com/office/drawing/2014/main" id="{0DE3451F-030E-4700-949B-A62B52738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456779"/>
              </p:ext>
            </p:extLst>
          </p:nvPr>
        </p:nvGraphicFramePr>
        <p:xfrm>
          <a:off x="4807492" y="5032002"/>
          <a:ext cx="3577138" cy="1825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90700" imgH="914400" progId="Equation.DSMT4">
                  <p:embed/>
                </p:oleObj>
              </mc:Choice>
              <mc:Fallback>
                <p:oleObj name="Equation" r:id="rId5" imgW="1790700" imgH="914400" progId="Equation.DSMT4">
                  <p:embed/>
                  <p:pic>
                    <p:nvPicPr>
                      <p:cNvPr id="4098" name="Object 19">
                        <a:extLst>
                          <a:ext uri="{FF2B5EF4-FFF2-40B4-BE49-F238E27FC236}">
                            <a16:creationId xmlns:a16="http://schemas.microsoft.com/office/drawing/2014/main" id="{5375EDAE-D73C-45C1-9DD2-BF1B1694F6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492" y="5032002"/>
                        <a:ext cx="3577138" cy="18259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CAA1EB86-B47D-48AA-8EB0-4F46BFEC207E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关系矩阵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446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The matrix of a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B4E7CFE-6DFA-49FD-8F64-B1492EEDAFEA}"/>
              </a:ext>
            </a:extLst>
          </p:cNvPr>
          <p:cNvSpPr txBox="1">
            <a:spLocks noChangeArrowheads="1"/>
          </p:cNvSpPr>
          <p:nvPr/>
        </p:nvSpPr>
        <p:spPr>
          <a:xfrm>
            <a:off x="1940514" y="1164973"/>
            <a:ext cx="10131513" cy="1975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let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={1,2,3},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</a:t>
            </a:r>
            <a:r>
              <a:rPr lang="en-US" altLang="zh-CN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a,b,c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},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a binary relation from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B,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={&lt;1,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&gt;,&lt;2,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&gt;,&lt;3,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&gt;}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Try to draw the digraph and matrix of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2B977EF4-FB99-48EC-8504-83E8FAA92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841052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F2FBB55-6E1A-44E6-B46A-1B7052D05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140964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16" name="Object 7">
            <a:extLst>
              <a:ext uri="{FF2B5EF4-FFF2-40B4-BE49-F238E27FC236}">
                <a16:creationId xmlns:a16="http://schemas.microsoft.com/office/drawing/2014/main" id="{97FC7CE3-ECCA-41BE-B997-785D5AB6EF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469051"/>
              </p:ext>
            </p:extLst>
          </p:nvPr>
        </p:nvGraphicFramePr>
        <p:xfrm>
          <a:off x="2604753" y="3371945"/>
          <a:ext cx="5111750" cy="298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43200" imgH="1600200" progId="Equation.DSMT4">
                  <p:embed/>
                </p:oleObj>
              </mc:Choice>
              <mc:Fallback>
                <p:oleObj name="Equation" r:id="rId3" imgW="2743200" imgH="1600200" progId="Equation.DSMT4">
                  <p:embed/>
                  <p:pic>
                    <p:nvPicPr>
                      <p:cNvPr id="5123" name="Object 7">
                        <a:extLst>
                          <a:ext uri="{FF2B5EF4-FFF2-40B4-BE49-F238E27FC236}">
                            <a16:creationId xmlns:a16="http://schemas.microsoft.com/office/drawing/2014/main" id="{43C9DBEE-768C-457A-9368-E5048366B2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4753" y="3371945"/>
                        <a:ext cx="5111750" cy="298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9">
            <a:extLst>
              <a:ext uri="{FF2B5EF4-FFF2-40B4-BE49-F238E27FC236}">
                <a16:creationId xmlns:a16="http://schemas.microsoft.com/office/drawing/2014/main" id="{C9501CF3-0A7E-43CD-9EC5-97669C70E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449" y="3749641"/>
            <a:ext cx="21145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426850D-7474-49AE-806D-BDF247D83595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关系矩阵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3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The matrix of a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24DFE7FD-D1AB-4E62-86B1-742965211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094" y="1194308"/>
            <a:ext cx="82028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800" b="1" dirty="0">
                <a:solidFill>
                  <a:schemeClr val="accent1"/>
                </a:solidFill>
                <a:latin typeface="+mn-lt"/>
              </a:rPr>
              <a:t>The matrix of </a:t>
            </a:r>
            <a:r>
              <a:rPr kumimoji="0" lang="en-US" altLang="zh-CN" sz="2800" b="1" i="1" dirty="0">
                <a:solidFill>
                  <a:schemeClr val="accent1"/>
                </a:solidFill>
                <a:latin typeface="+mn-lt"/>
              </a:rPr>
              <a:t>R</a:t>
            </a:r>
            <a:r>
              <a:rPr kumimoji="0" lang="en-US" altLang="zh-CN" sz="2800" b="1" dirty="0">
                <a:solidFill>
                  <a:schemeClr val="accent1"/>
                </a:solidFill>
                <a:latin typeface="+mn-lt"/>
              </a:rPr>
              <a:t> is </a:t>
            </a:r>
            <a:r>
              <a:rPr kumimoji="0" lang="en-US" altLang="zh-CN" sz="2800" b="1" i="1" dirty="0">
                <a:solidFill>
                  <a:schemeClr val="accent1"/>
                </a:solidFill>
                <a:latin typeface="+mn-lt"/>
              </a:rPr>
              <a:t>M</a:t>
            </a:r>
            <a:r>
              <a:rPr kumimoji="0" lang="en-US" altLang="zh-CN" sz="2800" b="1" dirty="0">
                <a:solidFill>
                  <a:schemeClr val="accent1"/>
                </a:solidFill>
                <a:latin typeface="+mn-lt"/>
              </a:rPr>
              <a:t> and the element in </a:t>
            </a:r>
            <a:r>
              <a:rPr kumimoji="0" lang="en-US" altLang="zh-CN" sz="2800" b="1" i="1" dirty="0">
                <a:solidFill>
                  <a:schemeClr val="accent1"/>
                </a:solidFill>
                <a:latin typeface="+mn-lt"/>
              </a:rPr>
              <a:t>M</a:t>
            </a:r>
            <a:r>
              <a:rPr kumimoji="0" lang="en-US" altLang="zh-CN" sz="2800" b="1" dirty="0">
                <a:solidFill>
                  <a:schemeClr val="accent1"/>
                </a:solidFill>
                <a:latin typeface="+mn-lt"/>
              </a:rPr>
              <a:t> is </a:t>
            </a:r>
            <a:r>
              <a:rPr kumimoji="0" lang="en-US" altLang="zh-CN" sz="2800" b="1" i="1" dirty="0" err="1">
                <a:solidFill>
                  <a:schemeClr val="accent1"/>
                </a:solidFill>
                <a:latin typeface="+mn-lt"/>
              </a:rPr>
              <a:t>m</a:t>
            </a:r>
            <a:r>
              <a:rPr kumimoji="0" lang="en-US" altLang="zh-CN" sz="2800" b="1" i="1" baseline="-25000" dirty="0" err="1">
                <a:solidFill>
                  <a:schemeClr val="accent1"/>
                </a:solidFill>
                <a:latin typeface="+mn-lt"/>
              </a:rPr>
              <a:t>ij</a:t>
            </a:r>
            <a:endParaRPr kumimoji="0" lang="zh-CN" altLang="en-US" sz="2800" b="1" i="1" baseline="-250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AB2F645-B576-493D-8976-70A0917CDBBD}"/>
              </a:ext>
            </a:extLst>
          </p:cNvPr>
          <p:cNvSpPr txBox="1">
            <a:spLocks noChangeArrowheads="1"/>
          </p:cNvSpPr>
          <p:nvPr/>
        </p:nvSpPr>
        <p:spPr>
          <a:xfrm>
            <a:off x="1999954" y="2021247"/>
            <a:ext cx="9637382" cy="4305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sz="2400" b="1" i="1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is a </a:t>
            </a: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reflexive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relation,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all the elements 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on the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main diagonal 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of </a:t>
            </a:r>
            <a:r>
              <a:rPr lang="en-US" altLang="zh-CN" sz="2400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are equal to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sz="2400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is a </a:t>
            </a: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antireflexive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relation,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all the elements 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on the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main diagonal 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of </a:t>
            </a:r>
            <a:r>
              <a:rPr lang="en-US" altLang="zh-CN" sz="2400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are equal to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is </a:t>
            </a:r>
            <a:r>
              <a:rPr lang="en-US" altLang="zh-CN" sz="2400" b="1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symmetric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relation, if and only if 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baseline="-25000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 1 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whenever 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baseline="-25000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ji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 1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is a </a:t>
            </a: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antisymmetric</a:t>
            </a:r>
            <a:r>
              <a:rPr lang="en-US" altLang="zh-CN" sz="24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relation, if and only if 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baseline="-25000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lang="en-US" altLang="zh-CN" sz="2400" b="1" i="1" baseline="-250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 0 or 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baseline="-25000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ji</a:t>
            </a:r>
            <a:r>
              <a:rPr lang="en-US" altLang="zh-CN" sz="2400" b="1" i="1" baseline="-250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 0 when 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is </a:t>
            </a:r>
            <a:r>
              <a:rPr lang="en-US" altLang="zh-CN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transitive</a:t>
            </a:r>
            <a:r>
              <a:rPr lang="en-US" altLang="zh-CN" sz="2400" b="1" dirty="0">
                <a:solidFill>
                  <a:srgbClr val="0070C0"/>
                </a:solidFill>
                <a:cs typeface="Times New Roman" panose="02020603050405020304" pitchFamily="18" charset="0"/>
              </a:rPr>
              <a:t>,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baseline="-25000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ik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=1 whenever 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baseline="-25000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=1 and 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baseline="-25000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jk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lang="zh-CN" altLang="en-US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400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is </a:t>
            </a:r>
            <a:r>
              <a:rPr lang="en-US" altLang="zh-CN" sz="2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not transitive</a:t>
            </a:r>
            <a:r>
              <a:rPr lang="en-US" altLang="zh-CN" sz="2400" b="1" dirty="0">
                <a:cs typeface="Times New Roman" panose="02020603050405020304" pitchFamily="18" charset="0"/>
              </a:rPr>
              <a:t>, if there exists </a:t>
            </a:r>
            <a:r>
              <a:rPr lang="en-US" altLang="zh-CN" sz="2400" b="1" i="1" dirty="0" err="1">
                <a:ea typeface="宋体" panose="02010600030101010101" pitchFamily="2" charset="-122"/>
                <a:cs typeface="Times New Roman" panose="02020603050405020304" pitchFamily="18" charset="0"/>
              </a:rPr>
              <a:t>i,j,k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baseline="-25000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lang="zh-CN" altLang="en-US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baseline="-25000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jk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lang="zh-CN" altLang="en-US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baseline="-25000" dirty="0" err="1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ik</a:t>
            </a:r>
            <a:r>
              <a:rPr lang="en-US" altLang="zh-CN" sz="2400" b="1" i="1" baseline="-250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 </a:t>
            </a:r>
            <a:r>
              <a:rPr lang="en-US" altLang="zh-CN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4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3270D9-1681-430D-B7AC-21DC253ACFD6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关系矩阵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3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4 Binary Relation</a:t>
            </a:r>
          </a:p>
          <a:p>
            <a:pPr algn="ctr"/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4.6 Relation operations </a:t>
            </a:r>
          </a:p>
        </p:txBody>
      </p:sp>
    </p:spTree>
    <p:extLst>
      <p:ext uri="{BB962C8B-B14F-4D97-AF65-F5344CB8AC3E}">
        <p14:creationId xmlns:p14="http://schemas.microsoft.com/office/powerpoint/2010/main" val="418924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operations 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关系的运算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41D78F9-C4FC-498C-A15D-B021C7BA253F}"/>
              </a:ext>
            </a:extLst>
          </p:cNvPr>
          <p:cNvSpPr txBox="1">
            <a:spLocks noChangeArrowheads="1"/>
          </p:cNvSpPr>
          <p:nvPr/>
        </p:nvSpPr>
        <p:spPr>
          <a:xfrm>
            <a:off x="1964182" y="1093855"/>
            <a:ext cx="10459466" cy="1008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Because relation is 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special set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 operations of set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are 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also available to relation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CN" altLang="en-US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27EBEE44-EFF9-4B03-A065-9E90CBD445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2950" y="1974221"/>
                <a:ext cx="10059077" cy="181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ts val="0"/>
                  </a:spcBef>
                  <a:buNone/>
                </a:pPr>
                <a:r>
                  <a:rPr kumimoji="0"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Example</a:t>
                </a:r>
                <a:r>
                  <a:rPr kumimoji="0" lang="en-US" altLang="zh-CN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: 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Suppose 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A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={</a:t>
                </a:r>
                <a:r>
                  <a:rPr kumimoji="0" lang="en-US" altLang="zh-CN" sz="2800" b="1" i="1" dirty="0" err="1">
                    <a:latin typeface="Times New Roman" panose="02020603050405020304" pitchFamily="18" charset="0"/>
                  </a:rPr>
                  <a:t>a</a:t>
                </a:r>
                <a:r>
                  <a:rPr kumimoji="0" lang="en-US" altLang="zh-CN" sz="2800" b="1" dirty="0" err="1">
                    <a:latin typeface="Times New Roman" panose="02020603050405020304" pitchFamily="18" charset="0"/>
                  </a:rPr>
                  <a:t>,</a:t>
                </a:r>
                <a:r>
                  <a:rPr kumimoji="0" lang="en-US" altLang="zh-CN" sz="2800" b="1" i="1" dirty="0" err="1">
                    <a:latin typeface="Times New Roman" panose="02020603050405020304" pitchFamily="18" charset="0"/>
                  </a:rPr>
                  <a:t>b</a:t>
                </a:r>
                <a:r>
                  <a:rPr kumimoji="0" lang="en-US" altLang="zh-CN" sz="2800" b="1" dirty="0" err="1">
                    <a:latin typeface="Times New Roman" panose="02020603050405020304" pitchFamily="18" charset="0"/>
                  </a:rPr>
                  <a:t>,</a:t>
                </a:r>
                <a:r>
                  <a:rPr kumimoji="0" lang="en-US" altLang="zh-CN" sz="2800" b="1" i="1" dirty="0" err="1">
                    <a:latin typeface="Times New Roman" panose="02020603050405020304" pitchFamily="18" charset="0"/>
                  </a:rPr>
                  <a:t>c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}</a:t>
                </a:r>
                <a:r>
                  <a:rPr kumimoji="0" lang="zh-CN" altLang="en-US" sz="28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B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={</a:t>
                </a:r>
                <a:r>
                  <a:rPr kumimoji="0" lang="en-US" altLang="zh-CN" sz="2800" b="1" i="1" dirty="0" err="1">
                    <a:latin typeface="Times New Roman" panose="02020603050405020304" pitchFamily="18" charset="0"/>
                  </a:rPr>
                  <a:t>d,e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}</a:t>
                </a:r>
                <a:r>
                  <a:rPr kumimoji="0" lang="zh-CN" altLang="en-US" sz="28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and 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8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 and 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800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 are the binary relations from 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A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 to 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B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 as</a:t>
                </a:r>
              </a:p>
              <a:p>
                <a:pPr algn="ctr" eaLnBrk="1" hangingPunct="1">
                  <a:spcBef>
                    <a:spcPts val="0"/>
                  </a:spcBef>
                  <a:buNone/>
                </a:pPr>
                <a:r>
                  <a:rPr kumimoji="0" lang="en-US" altLang="zh-CN" sz="2800" i="1" dirty="0">
                    <a:latin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  <m:r>
                      <a:rPr lang="en-US" altLang="zh-CN" sz="2800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={&lt;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&gt;,&lt;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𝑒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&gt;,&lt;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&gt;,&lt;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𝑐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𝑒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&gt;}</m:t>
                    </m:r>
                  </m:oMath>
                </a14:m>
                <a:endParaRPr lang="en-US" altLang="zh-CN" sz="2800" dirty="0"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𝑅</m:t>
                      </m:r>
                      <m:r>
                        <a:rPr lang="en-US" altLang="zh-CN" sz="2800" i="1" baseline="-25000" dirty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2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={&lt;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𝑎</m:t>
                      </m:r>
                      <m:r>
                        <a:rPr lang="en-US" altLang="zh-CN" sz="2800" i="1" dirty="0" err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,</m:t>
                      </m:r>
                      <m:r>
                        <a:rPr lang="en-US" altLang="zh-CN" sz="2800" i="1" dirty="0" err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𝑑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&gt;,&lt;</m:t>
                      </m:r>
                      <m:r>
                        <a:rPr lang="en-US" altLang="zh-CN" sz="2800" i="1" dirty="0" err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𝑏</m:t>
                      </m:r>
                      <m:r>
                        <a:rPr lang="en-US" altLang="zh-CN" sz="2800" i="1" dirty="0" err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,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𝑒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&gt;,&lt;</m:t>
                      </m:r>
                      <m:r>
                        <a:rPr lang="en-US" altLang="zh-CN" sz="2800" i="1" dirty="0" err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𝑐</m:t>
                      </m:r>
                      <m:r>
                        <a:rPr lang="en-US" altLang="zh-CN" sz="2800" i="1" dirty="0" err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,</m:t>
                      </m:r>
                      <m:r>
                        <a:rPr lang="en-US" altLang="zh-CN" sz="2800" i="1" dirty="0" err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𝑑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&gt;}</m:t>
                      </m:r>
                    </m:oMath>
                  </m:oMathPara>
                </a14:m>
                <a:endParaRPr lang="en-US" altLang="zh-CN" sz="28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27EBEE44-EFF9-4B03-A065-9E90CBD44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2950" y="1974221"/>
                <a:ext cx="10059077" cy="1815882"/>
              </a:xfrm>
              <a:prstGeom prst="rect">
                <a:avLst/>
              </a:prstGeom>
              <a:blipFill>
                <a:blip r:embed="rId4"/>
                <a:stretch>
                  <a:fillRect l="-1212" t="-46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9E5EECF5-BBC2-49C6-B3C2-4A4CB69CB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698975"/>
              </p:ext>
            </p:extLst>
          </p:nvPr>
        </p:nvGraphicFramePr>
        <p:xfrm>
          <a:off x="2236528" y="3668955"/>
          <a:ext cx="8268468" cy="306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95700" imgH="1371600" progId="Equation.DSMT4">
                  <p:embed/>
                </p:oleObj>
              </mc:Choice>
              <mc:Fallback>
                <p:oleObj name="Equation" r:id="rId5" imgW="3695700" imgH="1371600" progId="Equation.DSMT4">
                  <p:embed/>
                  <p:pic>
                    <p:nvPicPr>
                      <p:cNvPr id="13" name="Object 8">
                        <a:extLst>
                          <a:ext uri="{FF2B5EF4-FFF2-40B4-BE49-F238E27FC236}">
                            <a16:creationId xmlns:a16="http://schemas.microsoft.com/office/drawing/2014/main" id="{51C4AC1D-C293-427C-807B-1B5266CC5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528" y="3668955"/>
                        <a:ext cx="8268468" cy="3067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CFDAD4CB-ABC2-4638-8556-1F601C3ABB82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25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392B96A-3312-4A63-AA67-A96377A26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88" y="1006222"/>
            <a:ext cx="69103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6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kumimoji="0" lang="en-US" altLang="zh-CN" sz="3600" b="1" dirty="0">
                <a:solidFill>
                  <a:schemeClr val="accent1"/>
                </a:solidFill>
                <a:latin typeface="+mn-lt"/>
              </a:rPr>
              <a:t>Composite (</a:t>
            </a:r>
            <a:r>
              <a:rPr kumimoji="0" lang="zh-CN" altLang="en-US" sz="3600" b="1" dirty="0">
                <a:solidFill>
                  <a:schemeClr val="accent1"/>
                </a:solidFill>
                <a:latin typeface="+mn-lt"/>
              </a:rPr>
              <a:t>合成</a:t>
            </a:r>
            <a:r>
              <a:rPr kumimoji="0" lang="en-US" altLang="zh-CN" sz="3600" b="1" dirty="0">
                <a:solidFill>
                  <a:schemeClr val="accent1"/>
                </a:solidFill>
                <a:latin typeface="+mn-lt"/>
              </a:rPr>
              <a:t>)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587F2FD8-FA5A-4477-8056-0F36D9022CE4}"/>
              </a:ext>
            </a:extLst>
          </p:cNvPr>
          <p:cNvSpPr txBox="1">
            <a:spLocks noChangeArrowheads="1"/>
          </p:cNvSpPr>
          <p:nvPr/>
        </p:nvSpPr>
        <p:spPr>
          <a:xfrm>
            <a:off x="1865787" y="1705738"/>
            <a:ext cx="10206239" cy="208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Suppose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a relation from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a relation from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 the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composite of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with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a relation from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where if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and &lt;</a:t>
            </a:r>
            <a:r>
              <a:rPr lang="en-US" altLang="zh-CN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◦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Tx/>
              <a:buNone/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Object 6">
            <a:extLst>
              <a:ext uri="{FF2B5EF4-FFF2-40B4-BE49-F238E27FC236}">
                <a16:creationId xmlns:a16="http://schemas.microsoft.com/office/drawing/2014/main" id="{4FECBEDA-08EB-4921-9393-B65B3E5528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031074"/>
              </p:ext>
            </p:extLst>
          </p:nvPr>
        </p:nvGraphicFramePr>
        <p:xfrm>
          <a:off x="2534243" y="3210119"/>
          <a:ext cx="8869326" cy="432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101840" imgH="203040" progId="Equation.DSMT4">
                  <p:embed/>
                </p:oleObj>
              </mc:Choice>
              <mc:Fallback>
                <p:oleObj name="Equation" r:id="rId3" imgW="4101840" imgH="203040" progId="Equation.DSMT4">
                  <p:embed/>
                  <p:pic>
                    <p:nvPicPr>
                      <p:cNvPr id="11" name="Object 6">
                        <a:extLst>
                          <a:ext uri="{FF2B5EF4-FFF2-40B4-BE49-F238E27FC236}">
                            <a16:creationId xmlns:a16="http://schemas.microsoft.com/office/drawing/2014/main" id="{9796D520-3E2D-4D6C-AB29-803837F9D8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4243" y="3210119"/>
                        <a:ext cx="8869326" cy="4326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8">
            <a:extLst>
              <a:ext uri="{FF2B5EF4-FFF2-40B4-BE49-F238E27FC236}">
                <a16:creationId xmlns:a16="http://schemas.microsoft.com/office/drawing/2014/main" id="{3E2F6B75-6C7C-403A-AF1E-869732EAB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87" y="3694628"/>
            <a:ext cx="1011894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kumimoji="0" lang="en-US" altLang="zh-CN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Example</a:t>
            </a:r>
            <a:r>
              <a:rPr kumimoji="0" lang="zh-CN" altLang="en-US" sz="26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： 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Suppose </a:t>
            </a:r>
            <a:r>
              <a:rPr kumimoji="0" lang="en-US" altLang="zh-CN" sz="2600" b="1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={1,2,3,4}</a:t>
            </a:r>
            <a:r>
              <a:rPr kumimoji="0" lang="zh-CN" altLang="en-US" sz="2600" b="1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b="1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={2,3,4}</a:t>
            </a:r>
            <a:r>
              <a:rPr kumimoji="0" lang="zh-CN" altLang="en-US" sz="2600" b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and </a:t>
            </a:r>
            <a:r>
              <a:rPr kumimoji="0" lang="en-US" altLang="zh-CN" sz="2600" b="1" i="1" dirty="0">
                <a:latin typeface="Times New Roman" panose="02020603050405020304" pitchFamily="18" charset="0"/>
              </a:rPr>
              <a:t>Z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={1,2,3}. </a:t>
            </a:r>
            <a:r>
              <a:rPr kumimoji="0" lang="en-US" altLang="zh-CN" sz="26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 is the relation from </a:t>
            </a:r>
            <a:r>
              <a:rPr kumimoji="0" lang="en-US" altLang="zh-CN" sz="2600" b="1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 to </a:t>
            </a:r>
            <a:r>
              <a:rPr kumimoji="0" lang="en-US" altLang="zh-CN" sz="2600" b="1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, and </a:t>
            </a:r>
            <a:r>
              <a:rPr kumimoji="0" lang="en-US" altLang="zh-CN" sz="2600" b="1" i="1" dirty="0">
                <a:latin typeface="Times New Roman" panose="02020603050405020304" pitchFamily="18" charset="0"/>
              </a:rPr>
              <a:t>S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 is the relation from </a:t>
            </a:r>
            <a:r>
              <a:rPr kumimoji="0" lang="en-US" altLang="zh-CN" sz="2600" b="1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 to </a:t>
            </a:r>
            <a:r>
              <a:rPr kumimoji="0" lang="en-US" altLang="zh-CN" sz="2600" b="1" i="1" dirty="0">
                <a:latin typeface="Times New Roman" panose="02020603050405020304" pitchFamily="18" charset="0"/>
              </a:rPr>
              <a:t>Z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 as</a:t>
            </a:r>
            <a:r>
              <a:rPr kumimoji="0" lang="zh-CN" altLang="en-US" sz="2600" b="1" dirty="0">
                <a:latin typeface="Times New Roman" panose="02020603050405020304" pitchFamily="18" charset="0"/>
              </a:rPr>
              <a:t>： </a:t>
            </a:r>
          </a:p>
        </p:txBody>
      </p:sp>
      <p:graphicFrame>
        <p:nvGraphicFramePr>
          <p:cNvPr id="20" name="Object 9">
            <a:extLst>
              <a:ext uri="{FF2B5EF4-FFF2-40B4-BE49-F238E27FC236}">
                <a16:creationId xmlns:a16="http://schemas.microsoft.com/office/drawing/2014/main" id="{AA91EB9C-5FDA-4ACB-A9C5-8E282D6CC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171709"/>
              </p:ext>
            </p:extLst>
          </p:nvPr>
        </p:nvGraphicFramePr>
        <p:xfrm>
          <a:off x="3987173" y="4758502"/>
          <a:ext cx="57594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54300" imgH="431800" progId="Equation.DSMT4">
                  <p:embed/>
                </p:oleObj>
              </mc:Choice>
              <mc:Fallback>
                <p:oleObj name="Equation" r:id="rId5" imgW="2654300" imgH="431800" progId="Equation.DSMT4">
                  <p:embed/>
                  <p:pic>
                    <p:nvPicPr>
                      <p:cNvPr id="8195" name="Object 9">
                        <a:extLst>
                          <a:ext uri="{FF2B5EF4-FFF2-40B4-BE49-F238E27FC236}">
                            <a16:creationId xmlns:a16="http://schemas.microsoft.com/office/drawing/2014/main" id="{338C3043-AE0A-4E65-80D6-5BABF2F617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173" y="4758502"/>
                        <a:ext cx="57594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11">
            <a:extLst>
              <a:ext uri="{FF2B5EF4-FFF2-40B4-BE49-F238E27FC236}">
                <a16:creationId xmlns:a16="http://schemas.microsoft.com/office/drawing/2014/main" id="{B1E16D50-90A7-46FC-8E4B-6795B426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942" y="5710111"/>
            <a:ext cx="10011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</a:rPr>
              <a:t>Compute the composite of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 with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S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, and outline the matrices and digraph of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◦</a:t>
            </a:r>
            <a:r>
              <a:rPr kumimoji="0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55D6184-A0D5-4EC6-9363-9B1A2F7DD2EC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合成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526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DE1EB2D-9FEF-4F64-BB18-2360DB2A2C31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0" y="1252728"/>
            <a:ext cx="8001000" cy="2085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Solution</a:t>
            </a:r>
            <a:r>
              <a:rPr lang="zh-CN" altLang="en-US" b="1" dirty="0">
                <a:ea typeface="宋体" panose="02010600030101010101" pitchFamily="2" charset="-122"/>
              </a:rPr>
              <a:t>：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033C75CA-7A13-47B7-A044-1A7755085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454587"/>
              </p:ext>
            </p:extLst>
          </p:nvPr>
        </p:nvGraphicFramePr>
        <p:xfrm>
          <a:off x="5186201" y="1865503"/>
          <a:ext cx="3455987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203040" progId="Equation.DSMT4">
                  <p:embed/>
                </p:oleObj>
              </mc:Choice>
              <mc:Fallback>
                <p:oleObj name="Equation" r:id="rId3" imgW="1612800" imgH="203040" progId="Equation.DSMT4">
                  <p:embed/>
                  <p:pic>
                    <p:nvPicPr>
                      <p:cNvPr id="14343" name="Object 6">
                        <a:extLst>
                          <a:ext uri="{FF2B5EF4-FFF2-40B4-BE49-F238E27FC236}">
                            <a16:creationId xmlns:a16="http://schemas.microsoft.com/office/drawing/2014/main" id="{4C1FAF9D-70D7-43CE-8E78-B5DE4CFDAE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201" y="1865503"/>
                        <a:ext cx="3455987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BBF5CF4A-9078-4996-B45D-7721021E2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108809"/>
              </p:ext>
            </p:extLst>
          </p:nvPr>
        </p:nvGraphicFramePr>
        <p:xfrm>
          <a:off x="2329053" y="2565182"/>
          <a:ext cx="1882775" cy="38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058998" imgH="2129396" progId="Visio.Drawing.11">
                  <p:embed/>
                </p:oleObj>
              </mc:Choice>
              <mc:Fallback>
                <p:oleObj name="Visio" r:id="rId5" imgW="1058998" imgH="2129396" progId="Visio.Drawing.11">
                  <p:embed/>
                  <p:pic>
                    <p:nvPicPr>
                      <p:cNvPr id="10" name="Object 8">
                        <a:extLst>
                          <a:ext uri="{FF2B5EF4-FFF2-40B4-BE49-F238E27FC236}">
                            <a16:creationId xmlns:a16="http://schemas.microsoft.com/office/drawing/2014/main" id="{ED5C1FB2-22AF-4891-8A5C-D6DF18D233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9053" y="2565182"/>
                        <a:ext cx="1882775" cy="380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>
            <a:extLst>
              <a:ext uri="{FF2B5EF4-FFF2-40B4-BE49-F238E27FC236}">
                <a16:creationId xmlns:a16="http://schemas.microsoft.com/office/drawing/2014/main" id="{37D8B1C2-F7AC-4FAC-B1B6-2BAD5F638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25560"/>
              </p:ext>
            </p:extLst>
          </p:nvPr>
        </p:nvGraphicFramePr>
        <p:xfrm>
          <a:off x="6160962" y="2565182"/>
          <a:ext cx="1855787" cy="379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043840" imgH="2129396" progId="Visio.Drawing.11">
                  <p:embed/>
                </p:oleObj>
              </mc:Choice>
              <mc:Fallback>
                <p:oleObj name="Visio" r:id="rId7" imgW="1043840" imgH="2129396" progId="Visio.Drawing.11">
                  <p:embed/>
                  <p:pic>
                    <p:nvPicPr>
                      <p:cNvPr id="12" name="Object 8">
                        <a:extLst>
                          <a:ext uri="{FF2B5EF4-FFF2-40B4-BE49-F238E27FC236}">
                            <a16:creationId xmlns:a16="http://schemas.microsoft.com/office/drawing/2014/main" id="{FB1D3187-E128-4BAE-8277-623D6ACED2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0962" y="2565182"/>
                        <a:ext cx="1855787" cy="379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ED1DD269-8669-4A61-8853-AD8D187FD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21738"/>
              </p:ext>
            </p:extLst>
          </p:nvPr>
        </p:nvGraphicFramePr>
        <p:xfrm>
          <a:off x="9393618" y="2565182"/>
          <a:ext cx="2092325" cy="38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1178162" imgH="2129396" progId="Visio.Drawing.11">
                  <p:embed/>
                </p:oleObj>
              </mc:Choice>
              <mc:Fallback>
                <p:oleObj name="Visio" r:id="rId9" imgW="1178162" imgH="2129396" progId="Visio.Drawing.11">
                  <p:embed/>
                  <p:pic>
                    <p:nvPicPr>
                      <p:cNvPr id="11" name="Object 8">
                        <a:extLst>
                          <a:ext uri="{FF2B5EF4-FFF2-40B4-BE49-F238E27FC236}">
                            <a16:creationId xmlns:a16="http://schemas.microsoft.com/office/drawing/2014/main" id="{14E8F091-171F-41AD-B22F-1FD33F79FD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3618" y="2565182"/>
                        <a:ext cx="2092325" cy="380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C0CEDC54-E8E9-4C27-A887-26707300734C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合成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75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7FFF3B93-A9D5-485C-B3F7-0C1531E3B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184" y="3053037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1FC132CD-C3DD-41E4-8B3D-42CBC4FF5C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355868"/>
              </p:ext>
            </p:extLst>
          </p:nvPr>
        </p:nvGraphicFramePr>
        <p:xfrm>
          <a:off x="1853184" y="1371600"/>
          <a:ext cx="97567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22680" imgH="1143000" progId="Equation.DSMT4">
                  <p:embed/>
                </p:oleObj>
              </mc:Choice>
              <mc:Fallback>
                <p:oleObj name="Equation" r:id="rId3" imgW="5422680" imgH="1143000" progId="Equation.DSMT4">
                  <p:embed/>
                  <p:pic>
                    <p:nvPicPr>
                      <p:cNvPr id="15365" name="Object 4">
                        <a:extLst>
                          <a:ext uri="{FF2B5EF4-FFF2-40B4-BE49-F238E27FC236}">
                            <a16:creationId xmlns:a16="http://schemas.microsoft.com/office/drawing/2014/main" id="{569AB83D-FA5D-4B02-83D2-66120635D5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3184" y="1371600"/>
                        <a:ext cx="9756775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7">
            <a:extLst>
              <a:ext uri="{FF2B5EF4-FFF2-40B4-BE49-F238E27FC236}">
                <a16:creationId xmlns:a16="http://schemas.microsoft.com/office/drawing/2014/main" id="{EB6E9A8A-C02B-4E3E-AD68-F6BA90229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927" y="3936288"/>
            <a:ext cx="895985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</a:rPr>
              <a:t>Defining Boolean operations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：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</a:rPr>
              <a:t>Boolean Product: </a:t>
            </a:r>
            <a:endParaRPr kumimoji="0" lang="zh-CN" altLang="en-US" sz="24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</a:rPr>
              <a:t>0+0=0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1+0=0+1=1+1=1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0"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·1=1</a:t>
            </a:r>
            <a:r>
              <a:rPr kumimoji="0" lang="zh-CN" alt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kumimoji="0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·1= 1·</a:t>
            </a:r>
            <a:r>
              <a:rPr kumimoji="0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0= 0</a:t>
            </a:r>
            <a:r>
              <a:rPr kumimoji="0"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·0=0</a:t>
            </a:r>
            <a:endParaRPr kumimoji="0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 the + with disjunction, and * with conjunction.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6790C0-043B-4900-9013-10A568C17BDA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合成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6662D59-6325-4BBB-9C4D-A78DF781F835}"/>
              </a:ext>
            </a:extLst>
          </p:cNvPr>
          <p:cNvSpPr/>
          <p:nvPr/>
        </p:nvSpPr>
        <p:spPr>
          <a:xfrm>
            <a:off x="9616966" y="2601310"/>
            <a:ext cx="394137" cy="3888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5A8A67F-AE20-4D55-9082-038CCFBBDA11}"/>
              </a:ext>
            </a:extLst>
          </p:cNvPr>
          <p:cNvSpPr/>
          <p:nvPr/>
        </p:nvSpPr>
        <p:spPr>
          <a:xfrm>
            <a:off x="2485697" y="2601310"/>
            <a:ext cx="2028496" cy="388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50A5F45-6FDD-4611-8DBE-71CE97ED8E76}"/>
              </a:ext>
            </a:extLst>
          </p:cNvPr>
          <p:cNvSpPr/>
          <p:nvPr/>
        </p:nvSpPr>
        <p:spPr>
          <a:xfrm rot="5400000">
            <a:off x="5461162" y="2246587"/>
            <a:ext cx="2028496" cy="388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ED4D954-7D8B-4D48-A73C-9B703ACD6D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90651"/>
              </p:ext>
            </p:extLst>
          </p:nvPr>
        </p:nvGraphicFramePr>
        <p:xfrm>
          <a:off x="4825555" y="4484194"/>
          <a:ext cx="23590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79280" imgH="228600" progId="Equation.DSMT4">
                  <p:embed/>
                </p:oleObj>
              </mc:Choice>
              <mc:Fallback>
                <p:oleObj name="Equation" r:id="rId5" imgW="1079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25555" y="4484194"/>
                        <a:ext cx="2359025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882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 animBg="1"/>
      <p:bldP spid="4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Review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E4E39ED-BAC7-4E66-BA74-55CEA235CA9F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0" y="1264920"/>
            <a:ext cx="800100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</a:rPr>
              <a:t>Ordered pair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</a:rPr>
              <a:t>Cartesian product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</a:rPr>
              <a:t>Definition of relation and binary relation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Cartesian Product-set (subset)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</a:rPr>
              <a:t>Properties of relation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reflexive, antireflexive, symmetric, antisymmetric, transitive</a:t>
            </a:r>
            <a:endParaRPr lang="zh-CN" altLang="en-US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</a:rPr>
              <a:t>Relation equality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42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B27038EE-0E7F-4228-9606-20549895D99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898337" y="1643713"/>
                <a:ext cx="10031715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Notices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let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be the relation from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to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,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to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Z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ea typeface="宋体" panose="02010600030101010101" pitchFamily="2" charset="-122"/>
                  </a:rPr>
                  <a:t>如果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关系的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值域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与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关系的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定义域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交集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是个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空集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，则合成关系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◦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也是个</a:t>
                </a:r>
                <a:r>
                  <a:rPr lang="zh-CN" altLang="en-US" b="1" dirty="0">
                    <a:solidFill>
                      <a:schemeClr val="accent1"/>
                    </a:solidFill>
                    <a:ea typeface="宋体" panose="02010600030101010101" pitchFamily="2" charset="-122"/>
                  </a:rPr>
                  <a:t>空关系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；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ea typeface="宋体" panose="02010600030101010101" pitchFamily="2" charset="-122"/>
                  </a:rPr>
                  <a:t>若至少有一个序偶</a:t>
                </a:r>
                <a14:m>
                  <m:oMath xmlns:m="http://schemas.openxmlformats.org/officeDocument/2006/math">
                    <m:r>
                      <a:rPr lang="zh-CN" altLang="en-US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&gt;∈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b="1" dirty="0">
                    <a:ea typeface="宋体" panose="02010600030101010101" pitchFamily="2" charset="-122"/>
                  </a:rPr>
                  <a:t>，其中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笫二个成员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b="1" dirty="0">
                    <a:ea typeface="宋体" panose="02010600030101010101" pitchFamily="2" charset="-122"/>
                  </a:rPr>
                  <a:t>是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中的某一个序偶的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笫一个成员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，则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合成关系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就是个</a:t>
                </a:r>
                <a:r>
                  <a:rPr lang="zh-CN" altLang="en-US" b="1" dirty="0">
                    <a:solidFill>
                      <a:schemeClr val="accent1"/>
                    </a:solidFill>
                    <a:ea typeface="宋体" panose="02010600030101010101" pitchFamily="2" charset="-122"/>
                  </a:rPr>
                  <a:t>非空关系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。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ea typeface="宋体" panose="02010600030101010101" pitchFamily="2" charset="-122"/>
                  </a:rPr>
                  <a:t>对于合成关系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◦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来说，它的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定义域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是集合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子集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，而它的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值域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则是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子集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，事实上，它的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定义域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是关系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定义域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子集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，它的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值域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是关系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值域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的</a:t>
                </a:r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子集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。 </a:t>
                </a: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B27038EE-0E7F-4228-9606-20549895D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337" y="1643713"/>
                <a:ext cx="10031715" cy="5715000"/>
              </a:xfrm>
              <a:prstGeom prst="rect">
                <a:avLst/>
              </a:prstGeom>
              <a:blipFill>
                <a:blip r:embed="rId3"/>
                <a:stretch>
                  <a:fillRect l="-1094" r="-2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67C51BCF-3757-44A4-9D19-B8B5D241697B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合成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E023B246-4FF7-46F1-A008-6B194127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337" y="1037509"/>
            <a:ext cx="69103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6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kumimoji="0" lang="en-US" altLang="zh-CN" sz="3600" b="1" dirty="0">
                <a:solidFill>
                  <a:schemeClr val="accent1"/>
                </a:solidFill>
                <a:latin typeface="+mn-lt"/>
              </a:rPr>
              <a:t>Composite (</a:t>
            </a:r>
            <a:r>
              <a:rPr kumimoji="0" lang="zh-CN" altLang="en-US" sz="3600" b="1" dirty="0">
                <a:solidFill>
                  <a:schemeClr val="accent1"/>
                </a:solidFill>
                <a:latin typeface="+mn-lt"/>
              </a:rPr>
              <a:t>合成</a:t>
            </a:r>
            <a:r>
              <a:rPr kumimoji="0" lang="en-US" altLang="zh-CN" sz="3600" b="1" dirty="0">
                <a:solidFill>
                  <a:schemeClr val="accent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716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0DA3A33-C24A-4BFC-A3E0-02635C664D28}"/>
              </a:ext>
            </a:extLst>
          </p:cNvPr>
          <p:cNvSpPr txBox="1">
            <a:spLocks noChangeArrowheads="1"/>
          </p:cNvSpPr>
          <p:nvPr/>
        </p:nvSpPr>
        <p:spPr>
          <a:xfrm>
            <a:off x="1896617" y="1289304"/>
            <a:ext cx="10175409" cy="1798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Theorem: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given the set</a:t>
            </a:r>
            <a:r>
              <a:rPr lang="en-US" altLang="ja-JP" b="1" dirty="0"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, let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dirty="0"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be the relation from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dirty="0"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800" b="1" dirty="0"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is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600" b="1" dirty="0"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is a relation from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, so there are:</a:t>
            </a:r>
          </a:p>
          <a:p>
            <a:pPr>
              <a:buFontTx/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41A87034-9753-417B-8FBB-C31E991B6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260759"/>
              </p:ext>
            </p:extLst>
          </p:nvPr>
        </p:nvGraphicFramePr>
        <p:xfrm>
          <a:off x="3741724" y="2962441"/>
          <a:ext cx="6190904" cy="22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89200" imgH="914400" progId="Equation.DSMT4">
                  <p:embed/>
                </p:oleObj>
              </mc:Choice>
              <mc:Fallback>
                <p:oleObj name="Equation" r:id="rId3" imgW="2489200" imgH="914400" progId="Equation.DSMT4">
                  <p:embed/>
                  <p:pic>
                    <p:nvPicPr>
                      <p:cNvPr id="16390" name="Object 5">
                        <a:extLst>
                          <a:ext uri="{FF2B5EF4-FFF2-40B4-BE49-F238E27FC236}">
                            <a16:creationId xmlns:a16="http://schemas.microsoft.com/office/drawing/2014/main" id="{EECAB857-0E40-4AB7-88F6-C94A3568F6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1724" y="2962441"/>
                        <a:ext cx="6190904" cy="227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F56302BF-D679-4E09-ABA4-1FCA49E8CE6C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合成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940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69874914-C686-4A9D-A51B-BD869466A8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829707"/>
              </p:ext>
            </p:extLst>
          </p:nvPr>
        </p:nvGraphicFramePr>
        <p:xfrm>
          <a:off x="2651570" y="1200796"/>
          <a:ext cx="53292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00300" imgH="228600" progId="Equation.DSMT4">
                  <p:embed/>
                </p:oleObj>
              </mc:Choice>
              <mc:Fallback>
                <p:oleObj name="Equation" r:id="rId3" imgW="2400300" imgH="228600" progId="Equation.DSMT4">
                  <p:embed/>
                  <p:pic>
                    <p:nvPicPr>
                      <p:cNvPr id="17412" name="Object 5">
                        <a:extLst>
                          <a:ext uri="{FF2B5EF4-FFF2-40B4-BE49-F238E27FC236}">
                            <a16:creationId xmlns:a16="http://schemas.microsoft.com/office/drawing/2014/main" id="{F2235328-98C7-4559-9552-0FADE22543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570" y="1200796"/>
                        <a:ext cx="532923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BD7213D7-060F-45F6-8E13-D6B04FBD45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7369" y="1723083"/>
                <a:ext cx="9278547" cy="144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Proof</a:t>
                </a:r>
                <a:r>
                  <a:rPr kumimoji="0" lang="zh-CN" altLang="en-US" sz="2400" dirty="0">
                    <a:latin typeface="Times New Roman" panose="02020603050405020304" pitchFamily="18" charset="0"/>
                  </a:rPr>
                  <a:t>：</a:t>
                </a:r>
                <a:r>
                  <a:rPr kumimoji="0"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if and only if</a:t>
                </a:r>
                <a:r>
                  <a:rPr kumimoji="0" lang="en-US" altLang="zh-CN" sz="2400" dirty="0">
                    <a:latin typeface="Times New Roman" panose="02020603050405020304" pitchFamily="18" charset="0"/>
                  </a:rPr>
                  <a:t> there is a certain </a:t>
                </a:r>
                <a14:m>
                  <m:oMath xmlns:m="http://schemas.openxmlformats.org/officeDocument/2006/math">
                    <m:r>
                      <a:rPr kumimoji="0" lang="zh-CN" alt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  <m:r>
                      <a:rPr kumimoji="0" lang="zh-CN" altLang="en-US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zh-CN" altLang="en-US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𝒀</m:t>
                    </m:r>
                  </m:oMath>
                </a14:m>
                <a:r>
                  <a:rPr kumimoji="0" lang="en-US" altLang="zh-CN" sz="2400" dirty="0">
                    <a:latin typeface="Times New Roman" panose="02020603050405020304" pitchFamily="18" charset="0"/>
                  </a:rPr>
                  <a:t>, it can make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〉∈</m:t>
                        </m:r>
                        <m:sSub>
                          <m:sSubPr>
                            <m:ctrlP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zh-CN" sz="2400" dirty="0">
                    <a:latin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〉∈</m:t>
                        </m:r>
                        <m:sSub>
                          <m:sSubPr>
                            <m:ctrlP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zh-CN" sz="2400" dirty="0">
                    <a:latin typeface="Times New Roman" panose="02020603050405020304" pitchFamily="18" charset="0"/>
                  </a:rPr>
                  <a:t>,  </a:t>
                </a:r>
                <a:r>
                  <a:rPr kumimoji="0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ctrlPr>
                          <a:rPr lang="zh-CN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∘(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zh-CN" sz="2400" dirty="0">
                    <a:latin typeface="Times New Roman" panose="02020603050405020304" pitchFamily="18" charset="0"/>
                  </a:rPr>
                  <a:t>  ,  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kumimoji="0" lang="en-US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BD7213D7-060F-45F6-8E13-D6B04FBD4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7369" y="1723083"/>
                <a:ext cx="9278547" cy="1446550"/>
              </a:xfrm>
              <a:prstGeom prst="rect">
                <a:avLst/>
              </a:prstGeom>
              <a:blipFill>
                <a:blip r:embed="rId6"/>
                <a:stretch>
                  <a:fillRect l="-1314" t="-11814" b="-244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9C5393-A7CF-4339-8D68-9E8945F94F3F}"/>
                  </a:ext>
                </a:extLst>
              </p:cNvPr>
              <p:cNvSpPr txBox="1"/>
              <p:nvPr/>
            </p:nvSpPr>
            <p:spPr>
              <a:xfrm>
                <a:off x="2102597" y="2713063"/>
                <a:ext cx="9433048" cy="3469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 eaLnBrk="0" hangingPunct="0">
                  <a:lnSpc>
                    <a:spcPct val="125000"/>
                  </a:lnSpc>
                  <a:spcBef>
                    <a:spcPct val="20000"/>
                  </a:spcBef>
                  <a:defRPr/>
                </a:pPr>
                <a:r>
                  <a:rPr lang="en-US" altLang="zh-CN" b="1" kern="0" dirty="0">
                    <a:cs typeface="Times New Roman" pitchFamily="18" charset="0"/>
                    <a:sym typeface="Symbol" pitchFamily="18" charset="2"/>
                  </a:rPr>
                  <a:t>For arbitrary </a:t>
                </a:r>
                <a14:m>
                  <m:oMath xmlns:m="http://schemas.openxmlformats.org/officeDocument/2006/math">
                    <m:r>
                      <a:rPr lang="zh-CN" altLang="en-US" sz="2400" i="1" kern="0" dirty="0" smtClean="0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</m:t>
                    </m:r>
                    <m:r>
                      <a:rPr lang="en-US" altLang="zh-CN" sz="2400" i="1" kern="0" dirty="0" err="1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𝑥</m:t>
                    </m:r>
                    <m:r>
                      <a:rPr lang="en-US" altLang="zh-CN" sz="2400" i="1" kern="0" dirty="0" err="1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,</m:t>
                    </m:r>
                    <m:r>
                      <a:rPr lang="en-US" altLang="zh-CN" sz="2400" i="1" kern="0" dirty="0" err="1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𝑧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∈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𝑅</m:t>
                    </m:r>
                    <m:r>
                      <a:rPr lang="en-US" altLang="zh-CN" sz="2400" i="1" kern="0" baseline="-25000" dirty="0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1</m:t>
                    </m:r>
                    <m:r>
                      <a:rPr lang="en-US" altLang="zh-CN" sz="2400" i="1" kern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∘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𝑅</m:t>
                    </m:r>
                    <m:r>
                      <a:rPr lang="en-US" altLang="zh-CN" sz="2400" i="1" kern="0" baseline="-25000" dirty="0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2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∪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𝑅</m:t>
                    </m:r>
                    <m:r>
                      <a:rPr lang="en-US" altLang="zh-CN" sz="2400" i="1" kern="0" baseline="-25000" dirty="0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3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宋体" pitchFamily="2" charset="-122"/>
                        <a:cs typeface="Times New Roman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altLang="zh-CN" sz="2400" kern="0" dirty="0">
                  <a:ea typeface="宋体" pitchFamily="2" charset="-122"/>
                  <a:cs typeface="Times New Roman" pitchFamily="18" charset="0"/>
                  <a:sym typeface="Symbol" pitchFamily="18" charset="2"/>
                </a:endParaRPr>
              </a:p>
              <a:p>
                <a:pPr marL="0" lvl="1" eaLnBrk="0" hangingPunct="0">
                  <a:lnSpc>
                    <a:spcPct val="125000"/>
                  </a:lnSpc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 </m:t>
                      </m:r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𝑦</m:t>
                      </m:r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(</m:t>
                      </m:r>
                      <m:r>
                        <a:rPr lang="en-US" altLang="zh-CN" sz="2400" i="1" kern="0" dirty="0" err="1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𝑥</m:t>
                      </m:r>
                      <m:r>
                        <a:rPr lang="en-US" altLang="zh-CN" sz="2400" i="1" kern="0" dirty="0" err="1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400" i="1" kern="0" dirty="0" err="1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𝑦</m:t>
                      </m:r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∈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  <a:sym typeface="Symbol" pitchFamily="18" charset="2"/>
                        </a:rPr>
                        <m:t>∧</m:t>
                      </m:r>
                      <m:r>
                        <a:rPr lang="zh-CN" altLang="en-US" sz="2400" i="1" kern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</m:t>
                      </m:r>
                      <m:r>
                        <a:rPr lang="en-US" altLang="zh-CN" sz="2400" i="1" kern="0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𝑦</m:t>
                      </m:r>
                      <m:r>
                        <a:rPr lang="en-US" altLang="zh-CN" sz="2400" i="1" kern="0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400" i="1" kern="0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𝑧</m:t>
                      </m:r>
                      <m:r>
                        <a:rPr lang="en-US" altLang="zh-CN" sz="2400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∈</m:t>
                      </m:r>
                      <m:r>
                        <a:rPr lang="en-US" altLang="zh-CN" sz="2400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𝑅</m:t>
                      </m:r>
                      <m:r>
                        <a:rPr lang="en-US" altLang="zh-CN" sz="2400" i="1" kern="0" baseline="-250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2</m:t>
                      </m:r>
                      <m:r>
                        <a:rPr lang="en-US" altLang="zh-CN" sz="2400" i="1" kern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∪</m:t>
                      </m:r>
                      <m:r>
                        <a:rPr lang="en-US" altLang="zh-CN" sz="2400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𝑅</m:t>
                      </m:r>
                      <m:r>
                        <a:rPr lang="en-US" altLang="zh-CN" sz="2400" i="1" kern="0" baseline="-250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3</m:t>
                      </m:r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)</m:t>
                      </m:r>
                    </m:oMath>
                  </m:oMathPara>
                </a14:m>
                <a:endParaRPr lang="en-US" altLang="zh-CN" sz="2400" kern="0" dirty="0">
                  <a:ea typeface="宋体" pitchFamily="2" charset="-122"/>
                  <a:cs typeface="Times New Roman" pitchFamily="18" charset="0"/>
                  <a:sym typeface="Symbol" pitchFamily="18" charset="2"/>
                </a:endParaRPr>
              </a:p>
              <a:p>
                <a:pPr marL="0" lvl="1" eaLnBrk="0" hangingPunct="0">
                  <a:lnSpc>
                    <a:spcPct val="125000"/>
                  </a:lnSpc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</m:t>
                      </m:r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𝑦</m:t>
                      </m:r>
                      <m:d>
                        <m:dPr>
                          <m:ctrlPr>
                            <a:rPr lang="en-US" altLang="zh-CN" sz="2400" i="1" kern="0" dirty="0" smtClean="0">
                              <a:latin typeface="Cambria Math" panose="02040503050406030204" pitchFamily="18" charset="0"/>
                              <a:ea typeface="宋体" pitchFamily="2" charset="-122"/>
                              <a:cs typeface="Times New Roman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a:rPr lang="zh-CN" altLang="en-US" sz="2400" i="1" kern="0" dirty="0" smtClean="0">
                              <a:latin typeface="Cambria Math" panose="02040503050406030204" pitchFamily="18" charset="0"/>
                              <a:ea typeface="宋体" pitchFamily="2" charset="-122"/>
                              <a:cs typeface="Times New Roman" pitchFamily="18" charset="0"/>
                              <a:sym typeface="Symbol" pitchFamily="18" charset="2"/>
                            </a:rPr>
                            <m:t></m:t>
                          </m:r>
                          <m:r>
                            <a:rPr lang="en-US" altLang="zh-CN" sz="2400" i="1" kern="0" dirty="0" err="1">
                              <a:latin typeface="Cambria Math" panose="02040503050406030204" pitchFamily="18" charset="0"/>
                              <a:ea typeface="宋体" pitchFamily="2" charset="-122"/>
                              <a:cs typeface="Times New Roman" pitchFamily="18" charset="0"/>
                              <a:sym typeface="Symbol" pitchFamily="18" charset="2"/>
                            </a:rPr>
                            <m:t>𝑥</m:t>
                          </m:r>
                          <m:r>
                            <a:rPr lang="en-US" altLang="zh-CN" sz="2400" i="1" kern="0" dirty="0" err="1">
                              <a:latin typeface="Cambria Math" panose="02040503050406030204" pitchFamily="18" charset="0"/>
                              <a:ea typeface="宋体" pitchFamily="2" charset="-122"/>
                              <a:cs typeface="Times New Roman" pitchFamily="18" charset="0"/>
                              <a:sym typeface="Symbol" pitchFamily="18" charset="2"/>
                            </a:rPr>
                            <m:t>,</m:t>
                          </m:r>
                          <m:r>
                            <a:rPr lang="en-US" altLang="zh-CN" sz="2400" i="1" kern="0" dirty="0" err="1">
                              <a:latin typeface="Cambria Math" panose="02040503050406030204" pitchFamily="18" charset="0"/>
                              <a:ea typeface="宋体" pitchFamily="2" charset="-122"/>
                              <a:cs typeface="Times New Roman" pitchFamily="18" charset="0"/>
                              <a:sym typeface="Symbol" pitchFamily="18" charset="2"/>
                            </a:rPr>
                            <m:t>𝑦</m:t>
                          </m:r>
                          <m:r>
                            <a:rPr lang="en-US" altLang="zh-CN" sz="2400" i="1" kern="0" dirty="0">
                              <a:latin typeface="Cambria Math" panose="02040503050406030204" pitchFamily="18" charset="0"/>
                              <a:ea typeface="宋体" pitchFamily="2" charset="-122"/>
                              <a:cs typeface="Times New Roman" pitchFamily="18" charset="0"/>
                              <a:sym typeface="Symbol" pitchFamily="18" charset="2"/>
                            </a:rPr>
                            <m:t>∈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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𝑦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,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𝑧</m:t>
                              </m:r>
                              <m: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∈</m:t>
                              </m:r>
                              <m: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𝑅</m:t>
                              </m:r>
                              <m:r>
                                <a:rPr lang="en-US" altLang="zh-CN" sz="2400" i="1" kern="0" baseline="-2500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2</m:t>
                              </m:r>
                              <m:r>
                                <a:rPr lang="en-US" altLang="zh-CN" sz="2400" i="1" kern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  <a:sym typeface="Symbol" pitchFamily="18" charset="2"/>
                                </a:rPr>
                                <m:t>∨</m:t>
                              </m:r>
                              <m:r>
                                <a:rPr lang="zh-CN" altLang="en-US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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𝑦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,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𝑧</m:t>
                              </m:r>
                              <m: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∈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i="1" kern="0" dirty="0">
                  <a:latin typeface="Cambria Math" panose="02040503050406030204" pitchFamily="18" charset="0"/>
                  <a:ea typeface="宋体" pitchFamily="2" charset="-122"/>
                  <a:cs typeface="Times New Roman" pitchFamily="18" charset="0"/>
                  <a:sym typeface="Symbol" pitchFamily="18" charset="2"/>
                </a:endParaRPr>
              </a:p>
              <a:p>
                <a:pPr marL="0" lvl="1" eaLnBrk="0" hangingPunct="0">
                  <a:lnSpc>
                    <a:spcPct val="125000"/>
                  </a:lnSpc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kern="0" dirty="0" smtClean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</m:t>
                      </m:r>
                      <m:r>
                        <a:rPr lang="en-US" altLang="zh-CN" sz="2400" i="1" kern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 </m:t>
                      </m:r>
                      <m:r>
                        <a:rPr lang="en-US" altLang="zh-CN" sz="2400" i="1" kern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𝑦</m:t>
                      </m:r>
                      <m:d>
                        <m:dPr>
                          <m:ctrlPr>
                            <a:rPr lang="en-US" altLang="zh-CN" sz="2400" i="1" kern="0" dirty="0" smtClean="0">
                              <a:latin typeface="Cambria Math" panose="02040503050406030204" pitchFamily="18" charset="0"/>
                              <a:ea typeface="宋体" pitchFamily="2" charset="-122"/>
                              <a:cs typeface="Times New Roman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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𝑥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,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𝑦</m:t>
                              </m:r>
                              <m: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∈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1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  <a:sym typeface="Symbol" pitchFamily="18" charset="2"/>
                                </a:rPr>
                                <m:t>∧</m:t>
                              </m:r>
                              <m:r>
                                <a:rPr lang="zh-CN" altLang="en-US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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𝑦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,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𝑧</m:t>
                              </m:r>
                              <m: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∈</m:t>
                              </m:r>
                              <m: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𝑅</m:t>
                              </m:r>
                              <m:r>
                                <a:rPr lang="en-US" altLang="zh-CN" sz="2400" i="1" kern="0" baseline="-2500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sz="2400" i="1" kern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  <a:sym typeface="Symbol" pitchFamily="18" charset="2"/>
                            </a:rPr>
                            <m:t>∨</m:t>
                          </m:r>
                          <m:d>
                            <m:dPr>
                              <m:ctrlP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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𝑥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,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𝑦</m:t>
                              </m:r>
                              <m: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∈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itchFamily="18" charset="0"/>
                                  <a:sym typeface="Symbol" pitchFamily="18" charset="2"/>
                                </a:rPr>
                                <m:t>∧</m:t>
                              </m:r>
                              <m:r>
                                <a:rPr lang="zh-CN" altLang="en-US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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𝑦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,</m:t>
                              </m:r>
                              <m:r>
                                <a:rPr lang="en-US" altLang="zh-CN" sz="2400" i="1" kern="0" dirty="0" err="1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𝑧</m:t>
                              </m:r>
                              <m:r>
                                <a:rPr lang="en-US" altLang="zh-CN" sz="2400" i="1" kern="0" dirty="0">
                                  <a:latin typeface="Cambria Math" panose="02040503050406030204" pitchFamily="18" charset="0"/>
                                  <a:ea typeface="宋体" pitchFamily="2" charset="-122"/>
                                  <a:cs typeface="Times New Roman" pitchFamily="18" charset="0"/>
                                  <a:sym typeface="Symbol" pitchFamily="18" charset="2"/>
                                </a:rPr>
                                <m:t>∈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kern="0" dirty="0">
                  <a:ea typeface="宋体" pitchFamily="2" charset="-122"/>
                  <a:cs typeface="Times New Roman" pitchFamily="18" charset="0"/>
                  <a:sym typeface="Symbol" pitchFamily="18" charset="2"/>
                </a:endParaRPr>
              </a:p>
              <a:p>
                <a:pPr marL="0" lvl="1" eaLnBrk="0" hangingPunct="0">
                  <a:lnSpc>
                    <a:spcPct val="125000"/>
                  </a:lnSpc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kern="0" dirty="0" smtClean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 </m:t>
                      </m:r>
                      <m:r>
                        <a:rPr lang="en-US" altLang="zh-CN" sz="24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</m:t>
                      </m:r>
                      <m:r>
                        <a:rPr lang="en-US" altLang="zh-CN" sz="24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𝒚</m:t>
                      </m:r>
                      <m:r>
                        <a:rPr lang="en-US" altLang="zh-CN" sz="24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(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𝒙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𝒚</m:t>
                      </m:r>
                      <m:r>
                        <a:rPr lang="en-US" altLang="zh-CN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∈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  <a:sym typeface="Symbol" pitchFamily="18" charset="2"/>
                        </a:rPr>
                        <m:t>∧</m:t>
                      </m:r>
                      <m:r>
                        <a:rPr lang="zh-CN" altLang="en-US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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𝒚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𝒛</m:t>
                      </m:r>
                      <m:r>
                        <a:rPr lang="en-US" altLang="zh-CN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∈</m:t>
                      </m:r>
                      <m:r>
                        <a:rPr lang="en-US" altLang="zh-CN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𝑹</m:t>
                      </m:r>
                      <m:r>
                        <a:rPr lang="en-US" altLang="zh-CN" sz="2400" b="1" i="1" kern="0" baseline="-250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𝟐</m:t>
                      </m:r>
                      <m:r>
                        <a:rPr lang="en-US" altLang="zh-CN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) </m:t>
                      </m:r>
                      <m:r>
                        <a:rPr lang="en-US" altLang="zh-CN" sz="24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  <a:sym typeface="Symbol" pitchFamily="18" charset="2"/>
                        </a:rPr>
                        <m:t>∨</m:t>
                      </m:r>
                      <m:r>
                        <a:rPr lang="en-US" altLang="zh-CN" sz="24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</m:t>
                      </m:r>
                      <m:r>
                        <a:rPr lang="en-US" altLang="zh-CN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𝒚</m:t>
                      </m:r>
                      <m:r>
                        <a:rPr lang="en-US" altLang="zh-CN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(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𝒙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𝒚</m:t>
                      </m:r>
                      <m:r>
                        <a:rPr lang="en-US" altLang="zh-CN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∈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  <a:sym typeface="Symbol" pitchFamily="18" charset="2"/>
                        </a:rPr>
                        <m:t>∧</m:t>
                      </m:r>
                      <m:r>
                        <a:rPr lang="zh-CN" altLang="en-US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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𝒚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400" b="1" i="1" kern="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𝒛</m:t>
                      </m:r>
                      <m:r>
                        <a:rPr lang="en-US" altLang="zh-CN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∈</m:t>
                      </m:r>
                      <m:r>
                        <a:rPr lang="en-US" altLang="zh-CN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𝑹</m:t>
                      </m:r>
                      <m:r>
                        <a:rPr lang="en-US" altLang="zh-CN" sz="2400" b="1" i="1" kern="0" baseline="-250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𝟑</m:t>
                      </m:r>
                      <m:r>
                        <a:rPr lang="en-US" altLang="zh-CN" sz="2400" b="1" i="1" kern="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)</m:t>
                      </m:r>
                    </m:oMath>
                  </m:oMathPara>
                </a14:m>
                <a:endParaRPr lang="en-US" altLang="zh-CN" sz="2400" b="1" kern="0" dirty="0">
                  <a:solidFill>
                    <a:schemeClr val="accent1"/>
                  </a:solidFill>
                  <a:ea typeface="宋体" pitchFamily="2" charset="-122"/>
                  <a:cs typeface="Times New Roman" pitchFamily="18" charset="0"/>
                  <a:sym typeface="Symbol" pitchFamily="18" charset="2"/>
                </a:endParaRPr>
              </a:p>
              <a:p>
                <a:pPr marL="0" lvl="1" eaLnBrk="0" hangingPunct="0">
                  <a:lnSpc>
                    <a:spcPct val="125000"/>
                  </a:lnSpc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kern="0" dirty="0" smtClean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 </m:t>
                      </m:r>
                      <m:r>
                        <a:rPr lang="zh-CN" altLang="en-US" sz="2400" i="1" kern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</m:t>
                      </m:r>
                      <m:r>
                        <a:rPr lang="en-US" altLang="zh-CN" sz="2400" i="1" kern="0" dirty="0" err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𝑥</m:t>
                      </m:r>
                      <m:r>
                        <a:rPr lang="en-US" altLang="zh-CN" sz="2400" i="1" kern="0" dirty="0" err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400" i="1" kern="0" dirty="0" err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𝑧</m:t>
                      </m:r>
                      <m:r>
                        <a:rPr lang="en-US" altLang="zh-CN" sz="2400" i="1" kern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∈</m:t>
                      </m:r>
                      <m:r>
                        <a:rPr lang="en-US" altLang="zh-CN" sz="2400" i="1" kern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𝑅</m:t>
                      </m:r>
                      <m:r>
                        <a:rPr lang="en-US" altLang="zh-CN" sz="2400" i="1" kern="0" baseline="-25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1</m:t>
                      </m:r>
                      <m:r>
                        <a:rPr lang="en-US" altLang="zh-CN" sz="2400" i="1" kern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  <a:sym typeface="Symbol" pitchFamily="18" charset="2"/>
                        </a:rPr>
                        <m:t>∘</m:t>
                      </m:r>
                      <m:r>
                        <a:rPr lang="en-US" altLang="zh-CN" sz="2400" i="1" kern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𝑅</m:t>
                      </m:r>
                      <m:r>
                        <a:rPr lang="en-US" altLang="zh-CN" sz="2400" i="1" kern="0" baseline="-25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2</m:t>
                      </m:r>
                      <m:r>
                        <a:rPr lang="en-US" altLang="zh-CN" sz="2400" i="1" kern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zh-CN" sz="2400" i="1" kern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  <a:sym typeface="Symbol" pitchFamily="18" charset="2"/>
                        </a:rPr>
                        <m:t>∨</m:t>
                      </m:r>
                      <m:r>
                        <a:rPr lang="zh-CN" altLang="en-US" sz="2400" i="1" kern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</m:t>
                      </m:r>
                      <m:r>
                        <a:rPr lang="en-US" altLang="zh-CN" sz="2400" i="1" kern="0" dirty="0" err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𝑥</m:t>
                      </m:r>
                      <m:r>
                        <a:rPr lang="en-US" altLang="zh-CN" sz="2400" i="1" kern="0" dirty="0" err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400" i="1" kern="0" dirty="0" err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𝑧</m:t>
                      </m:r>
                      <m:r>
                        <a:rPr lang="en-US" altLang="zh-CN" sz="2400" i="1" kern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∈</m:t>
                      </m:r>
                      <m:r>
                        <a:rPr lang="en-US" altLang="zh-CN" sz="2400" i="1" kern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𝑅</m:t>
                      </m:r>
                      <m:r>
                        <a:rPr lang="en-US" altLang="zh-CN" sz="2400" i="1" kern="0" baseline="-25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1</m:t>
                      </m:r>
                      <m:r>
                        <a:rPr lang="en-US" altLang="zh-CN" sz="2400" i="1" kern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  <a:sym typeface="Symbol" pitchFamily="18" charset="2"/>
                        </a:rPr>
                        <m:t>∘</m:t>
                      </m:r>
                      <m:r>
                        <a:rPr lang="en-US" altLang="zh-CN" sz="2400" i="1" kern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𝑅</m:t>
                      </m:r>
                      <m:r>
                        <a:rPr lang="en-US" altLang="zh-CN" sz="2400" i="1" kern="0" baseline="-25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3</m:t>
                      </m:r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 </m:t>
                      </m:r>
                    </m:oMath>
                  </m:oMathPara>
                </a14:m>
                <a:endParaRPr lang="en-US" altLang="zh-CN" sz="2400" kern="0" dirty="0">
                  <a:ea typeface="宋体" pitchFamily="2" charset="-122"/>
                  <a:cs typeface="Times New Roman" pitchFamily="18" charset="0"/>
                  <a:sym typeface="Symbol" pitchFamily="18" charset="2"/>
                </a:endParaRPr>
              </a:p>
              <a:p>
                <a:pPr marL="0" lvl="1" eaLnBrk="0" hangingPunct="0">
                  <a:lnSpc>
                    <a:spcPct val="125000"/>
                  </a:lnSpc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kern="0" dirty="0" smtClean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 </m:t>
                      </m:r>
                      <m:r>
                        <a:rPr lang="zh-CN" altLang="en-US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</m:t>
                      </m:r>
                      <m:r>
                        <a:rPr lang="en-US" altLang="zh-CN" sz="2400" i="1" kern="0" dirty="0" err="1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𝑥</m:t>
                      </m:r>
                      <m:r>
                        <a:rPr lang="en-US" altLang="zh-CN" sz="2400" i="1" kern="0" dirty="0" err="1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,</m:t>
                      </m:r>
                      <m:r>
                        <a:rPr lang="en-US" altLang="zh-CN" sz="2400" i="1" kern="0" dirty="0" err="1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𝑧</m:t>
                      </m:r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∈</m:t>
                      </m:r>
                      <m:r>
                        <a:rPr lang="en-US" altLang="zh-CN" sz="2400" b="0" i="1" kern="0" dirty="0" smtClean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(</m:t>
                      </m:r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𝑅</m:t>
                      </m:r>
                      <m:r>
                        <a:rPr lang="en-US" altLang="zh-CN" sz="2400" i="1" kern="0" baseline="-2500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1</m:t>
                      </m:r>
                      <m:r>
                        <a:rPr lang="en-US" altLang="zh-CN" sz="2400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  <a:sym typeface="Symbol" pitchFamily="18" charset="2"/>
                        </a:rPr>
                        <m:t>∘</m:t>
                      </m:r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𝑅</m:t>
                      </m:r>
                      <m:r>
                        <a:rPr lang="en-US" altLang="zh-CN" sz="2400" i="1" kern="0" baseline="-2500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2</m:t>
                      </m:r>
                      <m:r>
                        <a:rPr lang="en-US" altLang="zh-CN" sz="2400" b="0" i="1" kern="0" dirty="0" smtClean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)</m:t>
                      </m:r>
                      <m:r>
                        <a:rPr lang="zh-CN" altLang="en-US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∪</m:t>
                      </m:r>
                      <m:r>
                        <a:rPr lang="en-US" altLang="zh-CN" sz="2400" b="0" i="1" kern="0" dirty="0" smtClean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(</m:t>
                      </m:r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𝑅</m:t>
                      </m:r>
                      <m:r>
                        <a:rPr lang="en-US" altLang="zh-CN" sz="2400" i="1" kern="0" baseline="-2500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1</m:t>
                      </m:r>
                      <m:r>
                        <a:rPr lang="en-US" altLang="zh-CN" sz="2400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  <a:sym typeface="Symbol" pitchFamily="18" charset="2"/>
                        </a:rPr>
                        <m:t>∘</m:t>
                      </m:r>
                      <m:r>
                        <a:rPr lang="en-US" altLang="zh-CN" sz="2400" i="1" kern="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𝑅</m:t>
                      </m:r>
                      <m:r>
                        <a:rPr lang="en-US" altLang="zh-CN" sz="2400" i="1" kern="0" baseline="-25000" dirty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3</m:t>
                      </m:r>
                      <m:r>
                        <a:rPr lang="en-US" altLang="zh-CN" sz="2400" b="0" i="1" kern="0" dirty="0" smtClean="0">
                          <a:latin typeface="Cambria Math" panose="02040503050406030204" pitchFamily="18" charset="0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9C5393-A7CF-4339-8D68-9E8945F9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597" y="2713063"/>
                <a:ext cx="9433048" cy="3469604"/>
              </a:xfrm>
              <a:prstGeom prst="rect">
                <a:avLst/>
              </a:prstGeom>
              <a:blipFill>
                <a:blip r:embed="rId7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DA3104EC-EDBF-4CDF-A89B-75C8CE3B1083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合成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45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56D09147-DF6F-43B6-A66F-AEE90E57F8BE}"/>
              </a:ext>
            </a:extLst>
          </p:cNvPr>
          <p:cNvSpPr/>
          <p:nvPr/>
        </p:nvSpPr>
        <p:spPr>
          <a:xfrm>
            <a:off x="1906732" y="4618759"/>
            <a:ext cx="9419359" cy="550718"/>
          </a:xfrm>
          <a:prstGeom prst="roundRect">
            <a:avLst/>
          </a:prstGeom>
          <a:solidFill>
            <a:srgbClr val="FF94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EC5D6A67-4F5D-46C6-865F-7D4F9545C5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003051"/>
              </p:ext>
            </p:extLst>
          </p:nvPr>
        </p:nvGraphicFramePr>
        <p:xfrm>
          <a:off x="3540125" y="1333158"/>
          <a:ext cx="51117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25700" imgH="228600" progId="Equation.DSMT4">
                  <p:embed/>
                </p:oleObj>
              </mc:Choice>
              <mc:Fallback>
                <p:oleObj name="Equation" r:id="rId3" imgW="2425700" imgH="228600" progId="Equation.DSMT4">
                  <p:embed/>
                  <p:pic>
                    <p:nvPicPr>
                      <p:cNvPr id="18436" name="Object 4">
                        <a:extLst>
                          <a:ext uri="{FF2B5EF4-FFF2-40B4-BE49-F238E27FC236}">
                            <a16:creationId xmlns:a16="http://schemas.microsoft.com/office/drawing/2014/main" id="{3DAA0B32-02B5-4732-AAA4-753EC88137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1333158"/>
                        <a:ext cx="51117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7">
                <a:extLst>
                  <a:ext uri="{FF2B5EF4-FFF2-40B4-BE49-F238E27FC236}">
                    <a16:creationId xmlns:a16="http://schemas.microsoft.com/office/drawing/2014/main" id="{B2089763-CE8F-487D-95EF-17B693696C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0757" y="2038821"/>
                <a:ext cx="9944249" cy="4601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Prove</a:t>
                </a:r>
                <a:r>
                  <a:rPr kumimoji="0" lang="zh-CN" altLang="en-US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：</a:t>
                </a:r>
                <a:r>
                  <a:rPr kumimoji="0" lang="en-US" altLang="zh-C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If and only if there is a </a:t>
                </a:r>
                <a14:m>
                  <m:oMath xmlns:m="http://schemas.openxmlformats.org/officeDocument/2006/math">
                    <m:r>
                      <a:rPr kumimoji="0" lang="zh-CN" alt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kumimoji="0" lang="zh-CN" altLang="en-US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kumimoji="0" lang="zh-CN" altLang="en-US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kumimoji="0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that makes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ctrlPr>
                          <a:rPr lang="zh-CN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∘(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 </a:t>
                </a:r>
              </a:p>
              <a:p>
                <a:pPr marL="0" lvl="1" indent="0" eaLnBrk="1" hangingPunct="1">
                  <a:spcBef>
                    <a:spcPts val="600"/>
                  </a:spcBef>
                  <a:buNone/>
                </a:pPr>
                <a:r>
                  <a:rPr kumimoji="0" lang="en-US" altLang="zh-CN" sz="24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itchFamily="18" charset="0"/>
                    <a:sym typeface="Symbol" pitchFamily="18" charset="2"/>
                  </a:rPr>
                  <a:t>For arbitrary </a:t>
                </a:r>
                <a14:m>
                  <m:oMath xmlns:m="http://schemas.openxmlformats.org/officeDocument/2006/math">
                    <m:r>
                      <a:rPr lang="zh-CN" altLang="en-US" sz="2400" i="1" kern="0" dirty="0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</m:t>
                    </m:r>
                    <m:r>
                      <a:rPr lang="en-US" altLang="zh-CN" sz="2400" i="1" kern="0" dirty="0" err="1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𝑥</m:t>
                    </m:r>
                    <m:r>
                      <a:rPr lang="en-US" altLang="zh-CN" sz="2400" i="1" kern="0" dirty="0" err="1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,</m:t>
                    </m:r>
                    <m:r>
                      <a:rPr lang="en-US" altLang="zh-CN" sz="2400" i="1" kern="0" dirty="0" err="1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𝑧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∈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𝑅</m:t>
                    </m:r>
                    <m:r>
                      <a:rPr lang="en-US" altLang="zh-CN" sz="2400" i="1" kern="0" baseline="-25000" dirty="0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1</m:t>
                    </m:r>
                    <m:r>
                      <a:rPr lang="en-US" altLang="zh-CN" sz="2400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∘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𝑅</m:t>
                    </m:r>
                    <m:r>
                      <a:rPr lang="en-US" altLang="zh-CN" sz="2400" i="1" kern="0" baseline="-25000" dirty="0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2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∩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𝑅</m:t>
                    </m:r>
                    <m:r>
                      <a:rPr lang="en-US" altLang="zh-CN" sz="2400" i="1" kern="0" baseline="-25000" dirty="0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3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altLang="zh-CN" sz="2400" b="1" dirty="0"/>
              </a:p>
              <a:p>
                <a:pPr eaLnBrk="1" hangingPunct="1">
                  <a:lnSpc>
                    <a:spcPct val="125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)(〈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zh-CN" alt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  <a:p>
                <a:pPr eaLnBrk="1" hangingPunct="1">
                  <a:lnSpc>
                    <a:spcPct val="125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⇔(∃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)(〈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(〈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  <a:p>
                <a:pPr eaLnBrk="1" hangingPunct="1">
                  <a:lnSpc>
                    <a:spcPct val="125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⇔(</m:t>
                          </m:r>
                          <m:r>
                            <a:rPr lang="zh-CN" altLang="en-US" sz="24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zh-CN" alt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zh-CN" altLang="en-US" sz="2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∧〈</m:t>
                          </m:r>
                          <m: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zh-CN" alt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∧〈</m:t>
                          </m:r>
                          <m: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  <a:p>
                <a:pPr eaLnBrk="1" hangingPunct="1">
                  <a:lnSpc>
                    <a:spcPct val="125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zh-CN" altLang="en-US" sz="24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(∃</m:t>
                          </m:r>
                          <m:r>
                            <a:rPr lang="zh-CN" alt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)((〈</m:t>
                          </m:r>
                          <m:r>
                            <a:rPr lang="zh-CN" alt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∧〈</m:t>
                          </m:r>
                          <m:r>
                            <a:rPr lang="zh-CN" alt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b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 sz="24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(∃</m:t>
                          </m:r>
                          <m:r>
                            <a:rPr lang="zh-CN" alt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)(〈</m:t>
                          </m:r>
                          <m:r>
                            <a:rPr lang="zh-CN" alt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∧〈</m:t>
                          </m:r>
                          <m:r>
                            <a:rPr lang="zh-CN" alt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zh-CN" altLang="en-US" sz="2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b="1" dirty="0"/>
              </a:p>
              <a:p>
                <a:pPr eaLnBrk="1" hangingPunct="1">
                  <a:lnSpc>
                    <a:spcPct val="125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⇔〈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〉∈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〈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〉∈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  <a:p>
                <a:pPr eaLnBrk="1" hangingPunct="1">
                  <a:lnSpc>
                    <a:spcPct val="125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⇔〈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〉∈(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)∩(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kumimoji="0" lang="zh-CN" altLang="en-US" sz="2400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 Box 7">
                <a:extLst>
                  <a:ext uri="{FF2B5EF4-FFF2-40B4-BE49-F238E27FC236}">
                    <a16:creationId xmlns:a16="http://schemas.microsoft.com/office/drawing/2014/main" id="{B2089763-CE8F-487D-95EF-17B693696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0757" y="2038821"/>
                <a:ext cx="9944249" cy="4601260"/>
              </a:xfrm>
              <a:prstGeom prst="rect">
                <a:avLst/>
              </a:prstGeom>
              <a:blipFill>
                <a:blip r:embed="rId6"/>
                <a:stretch>
                  <a:fillRect l="-4721" t="-128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3">
            <a:extLst>
              <a:ext uri="{FF2B5EF4-FFF2-40B4-BE49-F238E27FC236}">
                <a16:creationId xmlns:a16="http://schemas.microsoft.com/office/drawing/2014/main" id="{BAF77D7A-2E76-4514-AA5C-412464F71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E39C1F-8DCA-4893-92C9-2B8A2BB75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75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E34565-5DD6-45FD-8644-8B2A1CDB9F24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合成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116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8E62E9EA-848E-40A4-A2CE-CD4CD87929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7988" y="1374648"/>
                <a:ext cx="9994556" cy="571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kumimoji="0" lang="en-US" altLang="zh-CN" dirty="0">
                    <a:latin typeface="+mn-lt"/>
                    <a:cs typeface="Times New Roman" panose="02020603050405020304" pitchFamily="18" charset="0"/>
                  </a:rPr>
                  <a:t>For the above proof procedure (a), the </a:t>
                </a:r>
                <a:r>
                  <a:rPr kumimoji="0" lang="en-US" altLang="zh-CN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existential quantifier and  </a:t>
                </a:r>
                <a:r>
                  <a:rPr kumimoji="0" lang="zh-CN" altLang="en-US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</a:t>
                </a:r>
                <a:r>
                  <a:rPr kumimoji="0" lang="en-US" altLang="zh-CN" dirty="0">
                    <a:latin typeface="+mn-lt"/>
                    <a:cs typeface="Times New Roman" panose="02020603050405020304" pitchFamily="18" charset="0"/>
                  </a:rPr>
                  <a:t> satisfies the </a:t>
                </a:r>
                <a:r>
                  <a:rPr kumimoji="0" lang="en-US" altLang="zh-CN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distributive law.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kumimoji="0" lang="en-US" altLang="zh-CN" dirty="0">
                    <a:latin typeface="+mn-lt"/>
                    <a:cs typeface="Times New Roman" panose="02020603050405020304" pitchFamily="18" charset="0"/>
                  </a:rPr>
                  <a:t>The </a:t>
                </a:r>
                <a:r>
                  <a:rPr kumimoji="0" lang="en-US" altLang="zh-CN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existential quantifier and </a:t>
                </a:r>
                <a:r>
                  <a:rPr kumimoji="0" lang="zh-CN" altLang="en-US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</a:t>
                </a:r>
                <a:r>
                  <a:rPr kumimoji="0" lang="en-US" altLang="zh-CN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does not satisfy the distributive law </a:t>
                </a:r>
                <a:r>
                  <a:rPr kumimoji="0" lang="en-US" altLang="zh-CN" dirty="0">
                    <a:latin typeface="+mn-lt"/>
                    <a:cs typeface="Times New Roman" panose="02020603050405020304" pitchFamily="18" charset="0"/>
                  </a:rPr>
                  <a:t>for (b), but it satisfies the tautological implication: </a:t>
                </a:r>
              </a:p>
              <a:p>
                <a:pPr marL="0" indent="0" algn="ctr">
                  <a:buNone/>
                </a:pPr>
                <a:r>
                  <a:rPr kumimoji="0" lang="en-US" altLang="zh-CN" dirty="0"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    </a:t>
                </a:r>
                <a14:m>
                  <m:oMath xmlns:m="http://schemas.openxmlformats.org/officeDocument/2006/math">
                    <m:r>
                      <a:rPr lang="zh-CN" altLang="en-US" sz="3200" i="1" kern="0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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𝑥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𝐴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𝑥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) 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𝐵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𝑥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))⇒</m:t>
                    </m:r>
                    <m:r>
                      <a:rPr lang="en-US" altLang="zh-CN" sz="3200" i="1" kern="0" dirty="0" err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𝑥𝐴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𝑥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)  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𝑥</m:t>
                    </m:r>
                    <m:r>
                      <a:rPr lang="zh-CN" altLang="en-US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 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𝐵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(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𝑥</m:t>
                    </m:r>
                    <m:r>
                      <a:rPr lang="en-US" altLang="zh-CN" sz="3200" i="1" kern="0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)</m:t>
                    </m:r>
                  </m:oMath>
                </a14:m>
                <a:endParaRPr kumimoji="0" lang="en-US" altLang="zh-CN" dirty="0">
                  <a:latin typeface="+mn-lt"/>
                  <a:ea typeface="MS Gothic" panose="020B0609070205080204" pitchFamily="49" charset="-128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kumimoji="0" lang="en-US" altLang="zh-CN" dirty="0">
                    <a:latin typeface="+mn-lt"/>
                    <a:ea typeface="MS Gothic" panose="020B0609070205080204" pitchFamily="49" charset="-128"/>
                    <a:cs typeface="Times New Roman" panose="02020603050405020304" pitchFamily="18" charset="0"/>
                    <a:sym typeface="Symbol" panose="05050102010706020507" pitchFamily="18" charset="2"/>
                  </a:rPr>
                  <a:t>It should be noted here </a:t>
                </a:r>
                <a14:m>
                  <m:oMath xmlns:m="http://schemas.openxmlformats.org/officeDocument/2006/math">
                    <m:r>
                      <a:rPr lang="zh-CN" altLang="en-US" sz="32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𝐴</m:t>
                    </m:r>
                    <m:r>
                      <a:rPr lang="en-US" altLang="zh-CN" sz="32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Gothic" pitchFamily="49" charset="-128"/>
                        <a:sym typeface="Symbol" pitchFamily="18" charset="2"/>
                      </a:rPr>
                      <m:t>⇒</m:t>
                    </m:r>
                    <m:r>
                      <a:rPr lang="zh-CN" altLang="en-US" sz="32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Gothic" pitchFamily="49" charset="-128"/>
                        <a:sym typeface="Symbol" pitchFamily="18" charset="2"/>
                      </a:rPr>
                      <m:t>𝐵</m:t>
                    </m:r>
                  </m:oMath>
                </a14:m>
                <a:r>
                  <a:rPr kumimoji="0" lang="en-US" altLang="zh-CN" dirty="0">
                    <a:latin typeface="+mn-lt"/>
                    <a:ea typeface="MS Gothic" panose="020B0609070205080204" pitchFamily="49" charset="-128"/>
                    <a:cs typeface="Times New Roman" panose="02020603050405020304" pitchFamily="18" charset="0"/>
                    <a:sym typeface="Symbol" panose="05050102010706020507" pitchFamily="18" charset="2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Gothic" pitchFamily="49" charset="-128"/>
                        <a:sym typeface="Symbol" pitchFamily="18" charset="2"/>
                      </a:rPr>
                      <m:t>𝐴</m:t>
                    </m:r>
                    <m:r>
                      <a:rPr lang="en-US" altLang="zh-CN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Gothic" pitchFamily="49" charset="-128"/>
                        <a:sym typeface="Symbol" pitchFamily="18" charset="2"/>
                      </a:rPr>
                      <m:t>⊆</m:t>
                    </m:r>
                    <m:r>
                      <a:rPr lang="zh-CN" altLang="en-US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Gothic" pitchFamily="49" charset="-128"/>
                        <a:sym typeface="Symbol" pitchFamily="18" charset="2"/>
                      </a:rPr>
                      <m:t>𝐵</m:t>
                    </m:r>
                  </m:oMath>
                </a14:m>
                <a:endParaRPr kumimoji="0" lang="zh-CN" altLang="en-US" dirty="0">
                  <a:latin typeface="+mn-lt"/>
                  <a:ea typeface="MS Gothic" panose="020B0609070205080204" pitchFamily="49" charset="-128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8E62E9EA-848E-40A4-A2CE-CD4CD8792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7988" y="1374648"/>
                <a:ext cx="9994556" cy="5715000"/>
              </a:xfrm>
              <a:prstGeom prst="rect">
                <a:avLst/>
              </a:prstGeom>
              <a:blipFill>
                <a:blip r:embed="rId3"/>
                <a:stretch>
                  <a:fillRect l="-1341" t="-1387" r="-18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5DC1C624-3850-4365-A613-4BFF57A78EA3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合成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327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C45686F-FC31-4D2C-AA8F-F4A1619438EC}"/>
              </a:ext>
            </a:extLst>
          </p:cNvPr>
          <p:cNvSpPr txBox="1">
            <a:spLocks noChangeArrowheads="1"/>
          </p:cNvSpPr>
          <p:nvPr/>
        </p:nvSpPr>
        <p:spPr>
          <a:xfrm>
            <a:off x="2004879" y="1143000"/>
            <a:ext cx="10231559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composite operation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is a 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binary operation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of a relation. By using this operation, 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 new relation can be generated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from two relations, and the new relation can be combined to generate other relations.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b="1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9B39DF62-9A0E-4B1D-94DD-0241815B3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30" y="3171221"/>
            <a:ext cx="969839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kumimoji="0" lang="en-US" altLang="zh-CN" sz="2800" b="1" dirty="0">
                <a:solidFill>
                  <a:srgbClr val="FF0000"/>
                </a:solidFill>
                <a:latin typeface="+mn-lt"/>
              </a:rPr>
              <a:t>Theorem</a:t>
            </a:r>
            <a:r>
              <a:rPr kumimoji="0" lang="en-US" altLang="zh-CN" sz="2800" b="1" dirty="0">
                <a:latin typeface="+mn-lt"/>
              </a:rPr>
              <a:t>: </a:t>
            </a:r>
            <a:r>
              <a:rPr kumimoji="0" lang="en-US" altLang="zh-CN" sz="2800" b="1" dirty="0">
                <a:solidFill>
                  <a:schemeClr val="accent2"/>
                </a:solidFill>
                <a:latin typeface="+mn-lt"/>
              </a:rPr>
              <a:t>[Associative Laws] </a:t>
            </a:r>
            <a:r>
              <a:rPr kumimoji="0" lang="en-US" altLang="zh-CN" sz="2800" b="1" dirty="0">
                <a:latin typeface="+mn-lt"/>
              </a:rPr>
              <a:t>let </a:t>
            </a:r>
            <a:r>
              <a:rPr kumimoji="0" lang="en-US" altLang="zh-CN" sz="2800" b="1" i="1" dirty="0">
                <a:latin typeface="+mn-lt"/>
              </a:rPr>
              <a:t>R</a:t>
            </a:r>
            <a:r>
              <a:rPr kumimoji="0" lang="en-US" altLang="zh-CN" sz="2800" b="1" baseline="-25000" dirty="0">
                <a:latin typeface="+mn-lt"/>
              </a:rPr>
              <a:t>1  </a:t>
            </a:r>
            <a:r>
              <a:rPr kumimoji="0" lang="en-US" altLang="zh-CN" sz="2800" b="1" dirty="0">
                <a:latin typeface="+mn-lt"/>
              </a:rPr>
              <a:t>be the relation from </a:t>
            </a:r>
            <a:r>
              <a:rPr kumimoji="0" lang="en-US" altLang="zh-CN" sz="2800" b="1" i="1" dirty="0">
                <a:latin typeface="+mn-lt"/>
              </a:rPr>
              <a:t>X</a:t>
            </a:r>
            <a:r>
              <a:rPr kumimoji="0" lang="en-US" altLang="zh-CN" sz="2800" b="1" dirty="0">
                <a:latin typeface="+mn-lt"/>
              </a:rPr>
              <a:t> to </a:t>
            </a:r>
            <a:r>
              <a:rPr kumimoji="0" lang="en-US" altLang="zh-CN" sz="2800" b="1" i="1" dirty="0">
                <a:latin typeface="+mn-lt"/>
              </a:rPr>
              <a:t>Y</a:t>
            </a:r>
            <a:r>
              <a:rPr kumimoji="0" lang="en-US" altLang="zh-CN" sz="2800" b="1" dirty="0">
                <a:latin typeface="+mn-lt"/>
              </a:rPr>
              <a:t>. </a:t>
            </a:r>
            <a:r>
              <a:rPr kumimoji="0" lang="en-US" altLang="zh-CN" sz="2800" b="1" i="1" dirty="0">
                <a:latin typeface="+mn-lt"/>
              </a:rPr>
              <a:t>R</a:t>
            </a:r>
            <a:r>
              <a:rPr kumimoji="0" lang="en-US" altLang="zh-CN" sz="2800" b="1" baseline="-25000" dirty="0">
                <a:latin typeface="+mn-lt"/>
              </a:rPr>
              <a:t>2</a:t>
            </a:r>
            <a:r>
              <a:rPr kumimoji="0" lang="en-US" altLang="zh-CN" sz="2800" b="1" dirty="0">
                <a:latin typeface="+mn-lt"/>
              </a:rPr>
              <a:t> is the relation from </a:t>
            </a:r>
            <a:r>
              <a:rPr kumimoji="0" lang="en-US" altLang="zh-CN" sz="2800" b="1" i="1" dirty="0">
                <a:latin typeface="+mn-lt"/>
              </a:rPr>
              <a:t>Y</a:t>
            </a:r>
            <a:r>
              <a:rPr kumimoji="0" lang="en-US" altLang="zh-CN" sz="2800" b="1" dirty="0">
                <a:latin typeface="+mn-lt"/>
              </a:rPr>
              <a:t> to Z. </a:t>
            </a:r>
            <a:r>
              <a:rPr kumimoji="0" lang="en-US" altLang="zh-CN" sz="2800" b="1" i="1" dirty="0">
                <a:latin typeface="+mn-lt"/>
              </a:rPr>
              <a:t>R</a:t>
            </a:r>
            <a:r>
              <a:rPr kumimoji="0" lang="en-US" altLang="zh-CN" sz="2800" b="1" baseline="-25000" dirty="0">
                <a:latin typeface="+mn-lt"/>
              </a:rPr>
              <a:t>3</a:t>
            </a:r>
            <a:r>
              <a:rPr kumimoji="0" lang="en-US" altLang="zh-CN" sz="2800" b="1" dirty="0">
                <a:latin typeface="+mn-lt"/>
              </a:rPr>
              <a:t> is the relation from </a:t>
            </a:r>
            <a:r>
              <a:rPr kumimoji="0" lang="en-US" altLang="zh-CN" sz="2800" b="1" i="1" dirty="0">
                <a:latin typeface="+mn-lt"/>
              </a:rPr>
              <a:t>Z</a:t>
            </a:r>
            <a:r>
              <a:rPr kumimoji="0" lang="en-US" altLang="zh-CN" sz="2800" b="1" dirty="0">
                <a:latin typeface="+mn-lt"/>
              </a:rPr>
              <a:t> to </a:t>
            </a:r>
            <a:r>
              <a:rPr kumimoji="0" lang="en-US" altLang="zh-CN" sz="2800" b="1" i="1" dirty="0">
                <a:latin typeface="+mn-lt"/>
              </a:rPr>
              <a:t>W</a:t>
            </a:r>
            <a:r>
              <a:rPr kumimoji="0" lang="en-US" altLang="zh-CN" sz="2800" b="1" dirty="0">
                <a:latin typeface="+mn-lt"/>
              </a:rPr>
              <a:t>. Thus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0" lang="en-US" altLang="zh-CN" sz="2800" b="1" dirty="0">
              <a:latin typeface="+mn-lt"/>
            </a:endParaRPr>
          </a:p>
        </p:txBody>
      </p:sp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513C94E4-EB4F-4075-AB00-A2181EFAB5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501358"/>
              </p:ext>
            </p:extLst>
          </p:nvPr>
        </p:nvGraphicFramePr>
        <p:xfrm>
          <a:off x="4206029" y="4455214"/>
          <a:ext cx="4722649" cy="632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228600" progId="Equation.DSMT4">
                  <p:embed/>
                </p:oleObj>
              </mc:Choice>
              <mc:Fallback>
                <p:oleObj name="Equation" r:id="rId3" imgW="1701800" imgH="228600" progId="Equation.DSMT4">
                  <p:embed/>
                  <p:pic>
                    <p:nvPicPr>
                      <p:cNvPr id="14338" name="Object 5">
                        <a:extLst>
                          <a:ext uri="{FF2B5EF4-FFF2-40B4-BE49-F238E27FC236}">
                            <a16:creationId xmlns:a16="http://schemas.microsoft.com/office/drawing/2014/main" id="{6FEE504F-B50D-40E8-9D83-CB90BF1393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029" y="4455214"/>
                        <a:ext cx="4722649" cy="6328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67437296-2395-41FD-A183-EB07C442B3DC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合成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02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0E68A506-48AC-4649-B0D7-14F7EC843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8085" y="1437290"/>
                <a:ext cx="8812088" cy="352884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〉∈(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⇔(∃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zh-CN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∧〈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⇔</m:t>
                          </m:r>
                          <m:r>
                            <a:rPr lang="zh-CN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(∃</m:t>
                          </m:r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)(∃</m:t>
                          </m:r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(〈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∧〈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∧〈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⇔(∃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zh-CN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)(〈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zh-CN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zh-CN" alt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zh-CN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zh-CN" alt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zh-CN" alt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zh-CN" alt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⇔(∃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)(〈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〉∈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⇔〈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〉∈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∘(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0E68A506-48AC-4649-B0D7-14F7EC843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085" y="1437290"/>
                <a:ext cx="8812088" cy="3528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7">
            <a:extLst>
              <a:ext uri="{FF2B5EF4-FFF2-40B4-BE49-F238E27FC236}">
                <a16:creationId xmlns:a16="http://schemas.microsoft.com/office/drawing/2014/main" id="{D76FCE79-6F80-457E-8F3A-C98A9C0E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464" y="4037012"/>
            <a:ext cx="36353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BE5025-74D4-42DD-9274-775348A08C11}"/>
              </a:ext>
            </a:extLst>
          </p:cNvPr>
          <p:cNvCxnSpPr>
            <a:cxnSpLocks/>
          </p:cNvCxnSpPr>
          <p:nvPr/>
        </p:nvCxnSpPr>
        <p:spPr>
          <a:xfrm>
            <a:off x="8346644" y="4765140"/>
            <a:ext cx="2805814" cy="1182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EA81802-8240-4D09-A6F2-127AA72F90FC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合成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875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Relation operation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5AFA3C4-3123-4C67-B1A1-A4C5FFF98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702" y="1231598"/>
            <a:ext cx="806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kumimoji="0" lang="en-US" altLang="zh-CN" sz="2800" b="1" dirty="0">
                <a:solidFill>
                  <a:srgbClr val="0000D2"/>
                </a:solidFill>
                <a:latin typeface="+mn-lt"/>
              </a:rPr>
              <a:t>Example</a:t>
            </a:r>
            <a:r>
              <a:rPr kumimoji="0" lang="zh-CN" altLang="en-US" sz="2800" b="1" dirty="0">
                <a:latin typeface="+mn-lt"/>
              </a:rPr>
              <a:t>：</a:t>
            </a:r>
            <a:r>
              <a:rPr kumimoji="0" lang="en-US" altLang="zh-CN" sz="2800" b="1" dirty="0">
                <a:latin typeface="+mn-lt"/>
              </a:rPr>
              <a:t>Given relations </a:t>
            </a:r>
            <a:r>
              <a:rPr kumimoji="0" lang="en-US" altLang="zh-CN" sz="2800" b="1" i="1" dirty="0">
                <a:latin typeface="+mn-lt"/>
              </a:rPr>
              <a:t>R</a:t>
            </a:r>
            <a:r>
              <a:rPr kumimoji="0" lang="en-US" altLang="zh-CN" sz="2800" b="1" dirty="0">
                <a:latin typeface="+mn-lt"/>
              </a:rPr>
              <a:t> and </a:t>
            </a:r>
            <a:r>
              <a:rPr kumimoji="0" lang="en-US" altLang="zh-CN" sz="2800" b="1" i="1" dirty="0">
                <a:latin typeface="+mn-lt"/>
              </a:rPr>
              <a:t>S</a:t>
            </a:r>
            <a:r>
              <a:rPr kumimoji="0" lang="en-US" altLang="zh-CN" sz="2800" b="1" dirty="0">
                <a:latin typeface="+mn-lt"/>
              </a:rPr>
              <a:t>, 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FC2AB0A-3F03-4D93-9BE9-EB40AD535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952" y="433555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14D6A644-2B30-49A5-ADC0-694222A6D0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533209"/>
              </p:ext>
            </p:extLst>
          </p:nvPr>
        </p:nvGraphicFramePr>
        <p:xfrm>
          <a:off x="3017568" y="1999749"/>
          <a:ext cx="31670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203200" progId="Equation.DSMT4">
                  <p:embed/>
                </p:oleObj>
              </mc:Choice>
              <mc:Fallback>
                <p:oleObj name="Equation" r:id="rId3" imgW="1435100" imgH="203200" progId="Equation.DSMT4">
                  <p:embed/>
                  <p:pic>
                    <p:nvPicPr>
                      <p:cNvPr id="22534" name="Object 5">
                        <a:extLst>
                          <a:ext uri="{FF2B5EF4-FFF2-40B4-BE49-F238E27FC236}">
                            <a16:creationId xmlns:a16="http://schemas.microsoft.com/office/drawing/2014/main" id="{3D494140-153F-47E0-A426-C988CFB6C2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568" y="1999749"/>
                        <a:ext cx="3167062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8">
            <a:extLst>
              <a:ext uri="{FF2B5EF4-FFF2-40B4-BE49-F238E27FC236}">
                <a16:creationId xmlns:a16="http://schemas.microsoft.com/office/drawing/2014/main" id="{7EFF9752-9AC6-47A9-9EE6-6F21FCD96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952" y="433555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18" name="Object 7">
            <a:extLst>
              <a:ext uri="{FF2B5EF4-FFF2-40B4-BE49-F238E27FC236}">
                <a16:creationId xmlns:a16="http://schemas.microsoft.com/office/drawing/2014/main" id="{FBC5C401-612A-43D1-888B-23EBA55848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020168"/>
              </p:ext>
            </p:extLst>
          </p:nvPr>
        </p:nvGraphicFramePr>
        <p:xfrm>
          <a:off x="6473952" y="1999749"/>
          <a:ext cx="360045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52600" imgH="203200" progId="Equation.DSMT4">
                  <p:embed/>
                </p:oleObj>
              </mc:Choice>
              <mc:Fallback>
                <p:oleObj name="Equation" r:id="rId5" imgW="1752600" imgH="203200" progId="Equation.DSMT4">
                  <p:embed/>
                  <p:pic>
                    <p:nvPicPr>
                      <p:cNvPr id="22536" name="Object 7">
                        <a:extLst>
                          <a:ext uri="{FF2B5EF4-FFF2-40B4-BE49-F238E27FC236}">
                            <a16:creationId xmlns:a16="http://schemas.microsoft.com/office/drawing/2014/main" id="{1F39848B-005D-4A8E-9C58-D6320194F5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3952" y="1999749"/>
                        <a:ext cx="3600450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9">
            <a:extLst>
              <a:ext uri="{FF2B5EF4-FFF2-40B4-BE49-F238E27FC236}">
                <a16:creationId xmlns:a16="http://schemas.microsoft.com/office/drawing/2014/main" id="{7EA68CDF-BAF7-4454-A019-E4258EC06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88" y="2583914"/>
            <a:ext cx="1368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buNone/>
              <a:defRPr kumimoji="0" sz="2800" b="1">
                <a:solidFill>
                  <a:srgbClr val="7030A0"/>
                </a:solidFill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accent2"/>
                </a:solidFill>
              </a:rPr>
              <a:t>Then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20" name="Object 10">
            <a:extLst>
              <a:ext uri="{FF2B5EF4-FFF2-40B4-BE49-F238E27FC236}">
                <a16:creationId xmlns:a16="http://schemas.microsoft.com/office/drawing/2014/main" id="{B7FF1B29-3B7F-467E-8FB2-43EDB0C53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684669"/>
              </p:ext>
            </p:extLst>
          </p:nvPr>
        </p:nvGraphicFramePr>
        <p:xfrm>
          <a:off x="4471942" y="3025965"/>
          <a:ext cx="3455987" cy="334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25600" imgH="1574800" progId="Equation.DSMT4">
                  <p:embed/>
                </p:oleObj>
              </mc:Choice>
              <mc:Fallback>
                <p:oleObj name="Equation" r:id="rId7" imgW="1625600" imgH="1574800" progId="Equation.DSMT4">
                  <p:embed/>
                  <p:pic>
                    <p:nvPicPr>
                      <p:cNvPr id="16388" name="Object 10">
                        <a:extLst>
                          <a:ext uri="{FF2B5EF4-FFF2-40B4-BE49-F238E27FC236}">
                            <a16:creationId xmlns:a16="http://schemas.microsoft.com/office/drawing/2014/main" id="{C3F3E24E-97EA-4C94-A128-957BB2BFB4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942" y="3025965"/>
                        <a:ext cx="3455987" cy="334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5E2ED9F5-231B-4F98-8CB7-3A54A5469D65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合成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625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Powers of relation 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关系的幂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BFCC7A30-6E7F-4226-96F4-03A6A6CF24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7024" y="987842"/>
                <a:ext cx="10094341" cy="4524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457200" indent="-457200" eaLnBrk="1" hangingPunct="1"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Definition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: If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baseline="-25000" dirty="0">
                    <a:latin typeface="Times New Roman" panose="02020603050405020304" pitchFamily="18" charset="0"/>
                  </a:rPr>
                  <a:t>1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is a relation from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baseline="-25000" dirty="0">
                    <a:latin typeface="Times New Roman" panose="02020603050405020304" pitchFamily="18" charset="0"/>
                  </a:rPr>
                  <a:t>1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to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,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baseline="-25000" dirty="0">
                    <a:latin typeface="Times New Roman" panose="02020603050405020304" pitchFamily="18" charset="0"/>
                  </a:rPr>
                  <a:t>2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is a relation from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baseline="-25000" dirty="0">
                    <a:latin typeface="Times New Roman" panose="02020603050405020304" pitchFamily="18" charset="0"/>
                  </a:rPr>
                  <a:t>2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to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baseline="-25000" dirty="0">
                    <a:latin typeface="Times New Roman" panose="02020603050405020304" pitchFamily="18" charset="0"/>
                  </a:rPr>
                  <a:t>3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, … If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i="1" baseline="-25000" dirty="0">
                    <a:latin typeface="Times New Roman" panose="02020603050405020304" pitchFamily="18" charset="0"/>
                  </a:rPr>
                  <a:t>n</a:t>
                </a:r>
                <a:r>
                  <a:rPr kumimoji="0" lang="en-US" altLang="zh-CN" sz="2600" b="1" baseline="-25000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is a relation from </a:t>
                </a:r>
                <a:r>
                  <a:rPr kumimoji="0" lang="en-US" altLang="zh-CN" sz="2600" b="1" i="1" dirty="0" err="1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i="1" baseline="-25000" dirty="0" err="1">
                    <a:latin typeface="Times New Roman" panose="02020603050405020304" pitchFamily="18" charset="0"/>
                  </a:rPr>
                  <a:t>n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to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i="1" baseline="-25000" dirty="0">
                    <a:latin typeface="Times New Roman" panose="02020603050405020304" pitchFamily="18" charset="0"/>
                  </a:rPr>
                  <a:t>n</a:t>
                </a:r>
                <a:r>
                  <a:rPr kumimoji="0" lang="en-US" altLang="zh-CN" sz="2600" b="1" baseline="-25000" dirty="0">
                    <a:latin typeface="Times New Roman" panose="02020603050405020304" pitchFamily="18" charset="0"/>
                  </a:rPr>
                  <a:t>+1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, then the </a:t>
                </a:r>
                <a:r>
                  <a:rPr kumimoji="0" lang="en-US" altLang="zh-CN" sz="2600" b="1" dirty="0" err="1">
                    <a:latin typeface="Times New Roman" panose="02020603050405020304" pitchFamily="18" charset="0"/>
                  </a:rPr>
                  <a:t>unparenthesized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expression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∘⋯∘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expresses the relation from </a:t>
                </a:r>
                <a:r>
                  <a:rPr kumimoji="0" lang="en-US" altLang="zh-CN" sz="2600" b="1" i="1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kumimoji="0" lang="en-US" altLang="zh-CN" sz="2600" b="1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 to </a:t>
                </a:r>
                <a:r>
                  <a:rPr kumimoji="0" lang="en-US" altLang="zh-CN" sz="2600" b="1" i="1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i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kumimoji="0" lang="en-US" altLang="zh-CN" sz="2600" b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+1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. </a:t>
                </a:r>
              </a:p>
              <a:p>
                <a:pPr marL="457200" indent="-457200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𝑿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</a:rPr>
                      <m:t>𝑿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𝟐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</a:rPr>
                      <m:t>=…=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宋体" pitchFamily="2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宋体" pitchFamily="2" charset="-122"/>
                          </a:rPr>
                          <m:t>𝒏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宋体" pitchFamily="2" charset="-122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宋体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</a:rPr>
                      <m:t> </m:t>
                    </m:r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en-US" altLang="zh-CN" sz="2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0" lang="en-US" altLang="zh-CN" sz="2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=…=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, that is, when all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kumimoji="0" lang="en-US" altLang="zh-CN" sz="2600" b="1" baseline="-25000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on the set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is the same relation, the composite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∘⋯∘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on set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can be expressed as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baseline="30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and called the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power of relation R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Definition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: A given set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,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is binary relation on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. Let </a:t>
                </a:r>
                <a:r>
                  <a:rPr kumimoji="0" lang="en-US" altLang="zh-CN" sz="2600" b="1" dirty="0" err="1">
                    <a:latin typeface="Times New Roman" panose="02020603050405020304" pitchFamily="18" charset="0"/>
                  </a:rPr>
                  <a:t>n</a:t>
                </a:r>
                <a14:m>
                  <m:oMath xmlns:m="http://schemas.openxmlformats.org/officeDocument/2006/math">
                    <m:r>
                      <a:rPr lang="zh-CN" altLang="en-US" sz="280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N, the powers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i="1" baseline="30000" dirty="0">
                    <a:latin typeface="Times New Roman" panose="02020603050405020304" pitchFamily="18" charset="0"/>
                  </a:rPr>
                  <a:t>n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are defined reclusively by: </a:t>
                </a:r>
              </a:p>
            </p:txBody>
          </p:sp>
        </mc:Choice>
        <mc:Fallback xmlns="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BFCC7A30-6E7F-4226-96F4-03A6A6CF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7024" y="987842"/>
                <a:ext cx="10094341" cy="4524828"/>
              </a:xfrm>
              <a:prstGeom prst="rect">
                <a:avLst/>
              </a:prstGeom>
              <a:blipFill>
                <a:blip r:embed="rId3"/>
                <a:stretch>
                  <a:fillRect l="-906" t="-1213" r="-604" b="-2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5">
                <a:extLst>
                  <a:ext uri="{FF2B5EF4-FFF2-40B4-BE49-F238E27FC236}">
                    <a16:creationId xmlns:a16="http://schemas.microsoft.com/office/drawing/2014/main" id="{85577E42-A62D-48A8-80D0-CA4879D98B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74106" y="5344244"/>
                <a:ext cx="6480175" cy="1600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514350" indent="-514350" eaLnBrk="1" hangingPunct="1">
                  <a:spcBef>
                    <a:spcPct val="50000"/>
                  </a:spcBef>
                  <a:buFont typeface="+mj-lt"/>
                  <a:buAutoNum type="alphaLcParenR"/>
                </a:pP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800" b="1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0 </a:t>
                </a:r>
                <a:r>
                  <a:rPr kumimoji="0" lang="en-US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is the identity relation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kumimoji="0" lang="en-US" altLang="zh-CN" sz="2800" b="1" i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800" dirty="0">
                    <a:latin typeface="Times New Roman" panose="02020603050405020304" pitchFamily="18" charset="0"/>
                  </a:rPr>
                  <a:t>, in the set </a:t>
                </a:r>
                <a:r>
                  <a:rPr kumimoji="0" lang="en-US" altLang="zh-CN" sz="2800" i="1" dirty="0">
                    <a:latin typeface="Times New Roman" panose="02020603050405020304" pitchFamily="18" charset="0"/>
                  </a:rPr>
                  <a:t>X</a:t>
                </a:r>
              </a:p>
              <a:p>
                <a:pPr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zh-CN" alt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zh-CN" alt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zh-CN" alt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={〈</m:t>
                          </m:r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〉|</m:t>
                          </m:r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kumimoji="0" lang="en-US" altLang="zh-CN" sz="2800" b="1" i="1" dirty="0">
                  <a:latin typeface="Times New Roman" panose="02020603050405020304" pitchFamily="18" charset="0"/>
                </a:endParaRPr>
              </a:p>
              <a:p>
                <a:pPr marL="514350" indent="-514350" eaLnBrk="1" hangingPunct="1">
                  <a:spcBef>
                    <a:spcPct val="50000"/>
                  </a:spcBef>
                  <a:buFont typeface="+mj-lt"/>
                  <a:buAutoNum type="alphaLcParenR" startAt="2"/>
                </a:pPr>
                <a:r>
                  <a:rPr lang="zh-CN" altLang="en-US" sz="2800" b="1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p>
                        <m:r>
                          <a:rPr lang="zh-CN" alt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  <m:r>
                          <a:rPr lang="zh-CN" alt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+1</m:t>
                        </m:r>
                      </m:sup>
                    </m:sSup>
                    <m:r>
                      <a:rPr lang="zh-CN" alt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p>
                        <m:r>
                          <a:rPr lang="zh-CN" alt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sup>
                    </m:sSup>
                    <m:r>
                      <a:rPr lang="zh-CN" alt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∘</m:t>
                    </m:r>
                    <m:r>
                      <a:rPr lang="zh-CN" alt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</m:oMath>
                </a14:m>
                <a:endParaRPr lang="zh-CN" altLang="en-US" sz="28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Text Box 15">
                <a:extLst>
                  <a:ext uri="{FF2B5EF4-FFF2-40B4-BE49-F238E27FC236}">
                    <a16:creationId xmlns:a16="http://schemas.microsoft.com/office/drawing/2014/main" id="{85577E42-A62D-48A8-80D0-CA4879D98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4106" y="5344244"/>
                <a:ext cx="6480175" cy="1600438"/>
              </a:xfrm>
              <a:prstGeom prst="rect">
                <a:avLst/>
              </a:prstGeom>
              <a:blipFill>
                <a:blip r:embed="rId4"/>
                <a:stretch>
                  <a:fillRect l="-1787" t="-4198" r="-94" b="-91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FB2AD855-147C-4E13-8570-850986050A7D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幂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04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Powers of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5">
                <a:extLst>
                  <a:ext uri="{FF2B5EF4-FFF2-40B4-BE49-F238E27FC236}">
                    <a16:creationId xmlns:a16="http://schemas.microsoft.com/office/drawing/2014/main" id="{594CDEBB-3F42-48A5-BFE5-9C8193C2B2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7097" y="1182687"/>
                <a:ext cx="9158795" cy="2246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457200" indent="-457200" eaLnBrk="1" hangingPunct="1"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Theorem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: Given a set 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, 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 is a binary relation on </a:t>
                </a:r>
                <a:r>
                  <a:rPr kumimoji="0" lang="en-US" altLang="zh-CN" sz="2800" b="1" i="1" dirty="0">
                    <a:latin typeface="Times New Roman" panose="02020603050405020304" pitchFamily="18" charset="0"/>
                  </a:rPr>
                  <a:t>X</a:t>
                </a:r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. Assume the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0" lang="en-US" altLang="zh-CN" sz="2800" b="1" dirty="0">
                    <a:latin typeface="Times New Roman" panose="02020603050405020304" pitchFamily="18" charset="0"/>
                  </a:rPr>
                  <a:t> , so we can have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kumimoji="0" lang="en-US" altLang="zh-CN" sz="2800" b="1" dirty="0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800" b="1" dirty="0">
                    <a:latin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 Box 5">
                <a:extLst>
                  <a:ext uri="{FF2B5EF4-FFF2-40B4-BE49-F238E27FC236}">
                    <a16:creationId xmlns:a16="http://schemas.microsoft.com/office/drawing/2014/main" id="{594CDEBB-3F42-48A5-BFE5-9C8193C2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7097" y="1182687"/>
                <a:ext cx="9158795" cy="2246313"/>
              </a:xfrm>
              <a:prstGeom prst="rect">
                <a:avLst/>
              </a:prstGeom>
              <a:blipFill>
                <a:blip r:embed="rId4"/>
                <a:stretch>
                  <a:fillRect l="-1131" t="-27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ct 7">
            <a:extLst>
              <a:ext uri="{FF2B5EF4-FFF2-40B4-BE49-F238E27FC236}">
                <a16:creationId xmlns:a16="http://schemas.microsoft.com/office/drawing/2014/main" id="{D9D66567-0396-4DC5-AAAE-502603F1F0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333685"/>
              </p:ext>
            </p:extLst>
          </p:nvPr>
        </p:nvGraphicFramePr>
        <p:xfrm>
          <a:off x="4744188" y="2177290"/>
          <a:ext cx="247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76500" imgH="914400" progId="Equation.DSMT4">
                  <p:embed/>
                </p:oleObj>
              </mc:Choice>
              <mc:Fallback>
                <p:oleObj name="Equation" r:id="rId5" imgW="2476500" imgH="914400" progId="Equation.DSMT4">
                  <p:embed/>
                  <p:pic>
                    <p:nvPicPr>
                      <p:cNvPr id="25606" name="Object 7">
                        <a:extLst>
                          <a:ext uri="{FF2B5EF4-FFF2-40B4-BE49-F238E27FC236}">
                            <a16:creationId xmlns:a16="http://schemas.microsoft.com/office/drawing/2014/main" id="{7CC2B390-48DB-45FD-B819-D0DE56865B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4188" y="2177290"/>
                        <a:ext cx="24765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8">
            <a:extLst>
              <a:ext uri="{FF2B5EF4-FFF2-40B4-BE49-F238E27FC236}">
                <a16:creationId xmlns:a16="http://schemas.microsoft.com/office/drawing/2014/main" id="{9A864479-8FDF-4A16-B576-8D87C805C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858" y="3055177"/>
            <a:ext cx="829897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kumimoji="0"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Example</a:t>
            </a:r>
            <a:r>
              <a:rPr kumimoji="0"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：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Let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={</a:t>
            </a:r>
            <a:r>
              <a:rPr kumimoji="0" lang="en-US" altLang="zh-CN" sz="2800" i="1" dirty="0" err="1">
                <a:latin typeface="Times New Roman" panose="02020603050405020304" pitchFamily="18" charset="0"/>
              </a:rPr>
              <a:t>a,b,c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}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4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 are the relations on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, and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5CA6DDD6-8391-440E-B08B-1A0A6AB1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461577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25" name="Object 9">
            <a:extLst>
              <a:ext uri="{FF2B5EF4-FFF2-40B4-BE49-F238E27FC236}">
                <a16:creationId xmlns:a16="http://schemas.microsoft.com/office/drawing/2014/main" id="{156FFA39-D7EC-4BC6-8362-AD3800880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056330"/>
              </p:ext>
            </p:extLst>
          </p:nvPr>
        </p:nvGraphicFramePr>
        <p:xfrm>
          <a:off x="4528139" y="4063240"/>
          <a:ext cx="3168650" cy="191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11280" imgH="914400" progId="Equation.DSMT4">
                  <p:embed/>
                </p:oleObj>
              </mc:Choice>
              <mc:Fallback>
                <p:oleObj name="Equation" r:id="rId7" imgW="1511280" imgH="914400" progId="Equation.DSMT4">
                  <p:embed/>
                  <p:pic>
                    <p:nvPicPr>
                      <p:cNvPr id="18436" name="Object 9">
                        <a:extLst>
                          <a:ext uri="{FF2B5EF4-FFF2-40B4-BE49-F238E27FC236}">
                            <a16:creationId xmlns:a16="http://schemas.microsoft.com/office/drawing/2014/main" id="{4E140DC4-DD6E-414F-90B6-4E091E3CF3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8139" y="4063240"/>
                        <a:ext cx="3168650" cy="191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11">
            <a:extLst>
              <a:ext uri="{FF2B5EF4-FFF2-40B4-BE49-F238E27FC236}">
                <a16:creationId xmlns:a16="http://schemas.microsoft.com/office/drawing/2014/main" id="{083B26FE-F399-4278-BF76-9DCAE5E7D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539" y="6150802"/>
            <a:ext cx="590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Give the powers of these relations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CD52824-FE6C-4852-BE8E-FE8D0CB66090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幂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61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4 Binary Relation</a:t>
            </a:r>
          </a:p>
          <a:p>
            <a:pPr algn="ctr"/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4.4 Properties of relations</a:t>
            </a:r>
          </a:p>
        </p:txBody>
      </p:sp>
    </p:spTree>
    <p:extLst>
      <p:ext uri="{BB962C8B-B14F-4D97-AF65-F5344CB8AC3E}">
        <p14:creationId xmlns:p14="http://schemas.microsoft.com/office/powerpoint/2010/main" val="4718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Powers of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844E84B1-5E78-47BE-B493-6F3E939D3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617" y="1176274"/>
            <a:ext cx="1511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latin typeface="Times New Roman" panose="02020603050405020304" pitchFamily="18" charset="0"/>
              </a:rPr>
              <a:t>Solution</a:t>
            </a:r>
            <a:r>
              <a:rPr kumimoji="0" lang="zh-CN" altLang="en-US" sz="2800" b="1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B25F0F96-AF1C-4B40-B463-E1D36DBE30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468480"/>
              </p:ext>
            </p:extLst>
          </p:nvPr>
        </p:nvGraphicFramePr>
        <p:xfrm>
          <a:off x="3754438" y="1801813"/>
          <a:ext cx="5905500" cy="455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03500" imgH="2006600" progId="Equation.DSMT4">
                  <p:embed/>
                </p:oleObj>
              </mc:Choice>
              <mc:Fallback>
                <p:oleObj name="Equation" r:id="rId3" imgW="2603500" imgH="2006600" progId="Equation.DSMT4">
                  <p:embed/>
                  <p:pic>
                    <p:nvPicPr>
                      <p:cNvPr id="26629" name="Object 6">
                        <a:extLst>
                          <a:ext uri="{FF2B5EF4-FFF2-40B4-BE49-F238E27FC236}">
                            <a16:creationId xmlns:a16="http://schemas.microsoft.com/office/drawing/2014/main" id="{314CB9D7-1654-46A4-90AE-47D580A950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438" y="1801813"/>
                        <a:ext cx="5905500" cy="455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60CBBEE9-7ACC-4A31-A244-60DB03668D9B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幂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Powers of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9E7C0B47-50B9-4FEA-BBF3-1D73DDE7B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9447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CFC9480-53EF-4275-B4E7-C9B3D5398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7542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13275EF2-B665-44F2-A02A-5B44D6DD1DA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2007884" y="1197333"/>
            <a:ext cx="8816280" cy="1384300"/>
          </a:xfrm>
          <a:prstGeom prst="rect">
            <a:avLst/>
          </a:prstGeom>
          <a:blipFill>
            <a:blip r:embed="rId3"/>
            <a:stretch>
              <a:fillRect l="-1008" t="-3524"/>
            </a:stretch>
          </a:blipFill>
          <a:ln>
            <a:noFill/>
          </a:ln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E9F69D-C715-402C-B285-9BDA81B54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8018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E41A8628-AB0D-46B4-B76D-24661919A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8018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19B9F883-37FD-4EDD-8999-1FF56D9FE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8018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92BD42F9-EC82-4B72-A036-EE39F7631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5160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C3314787-B549-4A63-A5CA-BE4585686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8018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8DF12275-6466-4446-B83F-26D0C6BD9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8018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4F13609-14C1-4306-96E6-90772698623F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幂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C8999A5-117A-454E-A402-405C61FAD639}"/>
              </a:ext>
            </a:extLst>
          </p:cNvPr>
          <p:cNvSpPr/>
          <p:nvPr/>
        </p:nvSpPr>
        <p:spPr>
          <a:xfrm>
            <a:off x="2007780" y="2391771"/>
            <a:ext cx="97305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Theorem: </a:t>
            </a:r>
            <a:r>
              <a:rPr lang="en-US" altLang="zh-CN" sz="2400" b="1" dirty="0">
                <a:latin typeface="Times New Roman" panose="02020603050405020304" pitchFamily="18" charset="0"/>
              </a:rPr>
              <a:t>Let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="1" dirty="0">
                <a:latin typeface="Times New Roman" panose="02020603050405020304" pitchFamily="18" charset="0"/>
              </a:rPr>
              <a:t> be a finite set, and |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="1" dirty="0">
                <a:latin typeface="Times New Roman" panose="02020603050405020304" pitchFamily="18" charset="0"/>
              </a:rPr>
              <a:t>| = n, R is the binary relation on A, then we have 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3FDC219-876F-4B58-BF48-EE5E8FB81C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128738"/>
              </p:ext>
            </p:extLst>
          </p:nvPr>
        </p:nvGraphicFramePr>
        <p:xfrm>
          <a:off x="4479222" y="3347905"/>
          <a:ext cx="4570484" cy="830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95200" imgH="380880" progId="Equation.DSMT4">
                  <p:embed/>
                </p:oleObj>
              </mc:Choice>
              <mc:Fallback>
                <p:oleObj name="Equation" r:id="rId4" imgW="2095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9222" y="3347905"/>
                        <a:ext cx="4570484" cy="830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5C76B80-C262-46BD-AD5E-BE7A15F9F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008855"/>
              </p:ext>
            </p:extLst>
          </p:nvPr>
        </p:nvGraphicFramePr>
        <p:xfrm>
          <a:off x="2331605" y="4430414"/>
          <a:ext cx="4027488" cy="227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33360" imgH="1206360" progId="Equation.DSMT4">
                  <p:embed/>
                </p:oleObj>
              </mc:Choice>
              <mc:Fallback>
                <p:oleObj name="Equation" r:id="rId6" imgW="2133360" imgH="1206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31605" y="4430414"/>
                        <a:ext cx="4027488" cy="227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48CCB8D7-E945-4D82-B740-FDA2591011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537823"/>
              </p:ext>
            </p:extLst>
          </p:nvPr>
        </p:nvGraphicFramePr>
        <p:xfrm>
          <a:off x="7372151" y="4990730"/>
          <a:ext cx="3545587" cy="830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25400" imgH="380880" progId="Equation.DSMT4">
                  <p:embed/>
                </p:oleObj>
              </mc:Choice>
              <mc:Fallback>
                <p:oleObj name="Equation" r:id="rId8" imgW="16254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72151" y="4990730"/>
                        <a:ext cx="3545587" cy="830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24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A4051719-8B2A-40E4-BB8D-2B8D020D9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6663" y="1191165"/>
            <a:ext cx="95817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Example</a:t>
            </a:r>
            <a:r>
              <a:rPr kumimoji="0"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：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Give set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={0,1,2,3}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R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is the relation on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X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and</a:t>
            </a:r>
            <a:endParaRPr kumimoji="0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1F918F14-AFE4-4248-AEE6-EE35E3480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566998"/>
            <a:ext cx="193676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A98C4A9F-556F-4C81-9AC1-8A757291E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294247"/>
              </p:ext>
            </p:extLst>
          </p:nvPr>
        </p:nvGraphicFramePr>
        <p:xfrm>
          <a:off x="3872502" y="1760416"/>
          <a:ext cx="54133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14600" imgH="203200" progId="Equation.DSMT4">
                  <p:embed/>
                </p:oleObj>
              </mc:Choice>
              <mc:Fallback>
                <p:oleObj name="Equation" r:id="rId3" imgW="2514600" imgH="203200" progId="Equation.DSMT4">
                  <p:embed/>
                  <p:pic>
                    <p:nvPicPr>
                      <p:cNvPr id="30725" name="Object 6">
                        <a:extLst>
                          <a:ext uri="{FF2B5EF4-FFF2-40B4-BE49-F238E27FC236}">
                            <a16:creationId xmlns:a16="http://schemas.microsoft.com/office/drawing/2014/main" id="{B41AC083-71B5-4175-9047-021CFEBC3A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2502" y="1760416"/>
                        <a:ext cx="541337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8">
            <a:extLst>
              <a:ext uri="{FF2B5EF4-FFF2-40B4-BE49-F238E27FC236}">
                <a16:creationId xmlns:a16="http://schemas.microsoft.com/office/drawing/2014/main" id="{486EDE5F-7103-4275-B37D-CCFC5D363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113" y="2201747"/>
            <a:ext cx="6240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Draw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the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relation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digraph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of       and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3308B52-8180-4B18-810F-1CE4A9E2A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552710"/>
            <a:ext cx="19367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18" name="Object 10">
            <a:extLst>
              <a:ext uri="{FF2B5EF4-FFF2-40B4-BE49-F238E27FC236}">
                <a16:creationId xmlns:a16="http://schemas.microsoft.com/office/drawing/2014/main" id="{6AEEABD7-4EEE-482D-8714-090E93D1D8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996150"/>
              </p:ext>
            </p:extLst>
          </p:nvPr>
        </p:nvGraphicFramePr>
        <p:xfrm>
          <a:off x="2664415" y="2803410"/>
          <a:ext cx="80899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27500" imgH="228600" progId="Equation.DSMT4">
                  <p:embed/>
                </p:oleObj>
              </mc:Choice>
              <mc:Fallback>
                <p:oleObj name="Equation" r:id="rId5" imgW="4127500" imgH="228600" progId="Equation.DSMT4">
                  <p:embed/>
                  <p:pic>
                    <p:nvPicPr>
                      <p:cNvPr id="24579" name="Object 10">
                        <a:extLst>
                          <a:ext uri="{FF2B5EF4-FFF2-40B4-BE49-F238E27FC236}">
                            <a16:creationId xmlns:a16="http://schemas.microsoft.com/office/drawing/2014/main" id="{F0C63F35-D895-48E6-B934-096E5183D5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4415" y="2803410"/>
                        <a:ext cx="80899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3">
            <a:extLst>
              <a:ext uri="{FF2B5EF4-FFF2-40B4-BE49-F238E27FC236}">
                <a16:creationId xmlns:a16="http://schemas.microsoft.com/office/drawing/2014/main" id="{AECC7516-9249-417B-8A05-7762D1BEF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552710"/>
            <a:ext cx="19367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20" name="Object 12">
            <a:extLst>
              <a:ext uri="{FF2B5EF4-FFF2-40B4-BE49-F238E27FC236}">
                <a16:creationId xmlns:a16="http://schemas.microsoft.com/office/drawing/2014/main" id="{D4FCBB9B-792B-4935-B17B-927309F71A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404119"/>
              </p:ext>
            </p:extLst>
          </p:nvPr>
        </p:nvGraphicFramePr>
        <p:xfrm>
          <a:off x="2084977" y="3379673"/>
          <a:ext cx="868203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889500" imgH="228600" progId="Equation.DSMT4">
                  <p:embed/>
                </p:oleObj>
              </mc:Choice>
              <mc:Fallback>
                <p:oleObj name="Equation" r:id="rId7" imgW="4889500" imgH="228600" progId="Equation.DSMT4">
                  <p:embed/>
                  <p:pic>
                    <p:nvPicPr>
                      <p:cNvPr id="24580" name="Object 12">
                        <a:extLst>
                          <a:ext uri="{FF2B5EF4-FFF2-40B4-BE49-F238E27FC236}">
                            <a16:creationId xmlns:a16="http://schemas.microsoft.com/office/drawing/2014/main" id="{7A85599F-C1E3-4150-AA02-2D5943C31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977" y="3379673"/>
                        <a:ext cx="8682038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3470C6D1-AC2C-4D55-99CC-717C440746B4}"/>
              </a:ext>
            </a:extLst>
          </p:cNvPr>
          <p:cNvGrpSpPr/>
          <p:nvPr/>
        </p:nvGrpSpPr>
        <p:grpSpPr>
          <a:xfrm>
            <a:off x="2567441" y="4766354"/>
            <a:ext cx="1392238" cy="1525974"/>
            <a:chOff x="5466352" y="4405198"/>
            <a:chExt cx="1392238" cy="1525974"/>
          </a:xfrm>
        </p:grpSpPr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9E6EF9BE-35BE-4B0F-AD77-DDDBA7754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952" y="4532198"/>
              <a:ext cx="277813" cy="19685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72379B1-F053-47E0-AC1C-88D3E98BA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952" y="4532198"/>
              <a:ext cx="277813" cy="196850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D3FC04E4-73A0-444D-A493-D10F853E1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2152" y="4532198"/>
              <a:ext cx="857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A341F729-AE8F-4D48-8B05-417725398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865" y="4405198"/>
              <a:ext cx="301625" cy="184150"/>
            </a:xfrm>
            <a:custGeom>
              <a:avLst/>
              <a:gdLst>
                <a:gd name="T0" fmla="*/ 2147483646 w 133"/>
                <a:gd name="T1" fmla="*/ 2147483646 h 115"/>
                <a:gd name="T2" fmla="*/ 2147483646 w 133"/>
                <a:gd name="T3" fmla="*/ 2147483646 h 115"/>
                <a:gd name="T4" fmla="*/ 2147483646 w 133"/>
                <a:gd name="T5" fmla="*/ 2147483646 h 115"/>
                <a:gd name="T6" fmla="*/ 2147483646 w 133"/>
                <a:gd name="T7" fmla="*/ 2147483646 h 1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115"/>
                <a:gd name="T14" fmla="*/ 133 w 133"/>
                <a:gd name="T15" fmla="*/ 115 h 1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115">
                  <a:moveTo>
                    <a:pt x="26" y="115"/>
                  </a:moveTo>
                  <a:cubicBezTo>
                    <a:pt x="1" y="90"/>
                    <a:pt x="0" y="50"/>
                    <a:pt x="25" y="25"/>
                  </a:cubicBezTo>
                  <a:cubicBezTo>
                    <a:pt x="49" y="0"/>
                    <a:pt x="90" y="0"/>
                    <a:pt x="115" y="24"/>
                  </a:cubicBezTo>
                  <a:cubicBezTo>
                    <a:pt x="126" y="36"/>
                    <a:pt x="133" y="51"/>
                    <a:pt x="133" y="6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B20B35DB-2198-42A1-A5A5-10B6A798E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627" y="4494098"/>
              <a:ext cx="79375" cy="60325"/>
            </a:xfrm>
            <a:custGeom>
              <a:avLst/>
              <a:gdLst>
                <a:gd name="T0" fmla="*/ 2147483646 w 86"/>
                <a:gd name="T1" fmla="*/ 2147483646 h 94"/>
                <a:gd name="T2" fmla="*/ 0 w 86"/>
                <a:gd name="T3" fmla="*/ 0 h 94"/>
                <a:gd name="T4" fmla="*/ 2147483646 w 86"/>
                <a:gd name="T5" fmla="*/ 2147483646 h 94"/>
                <a:gd name="T6" fmla="*/ 2147483646 w 86"/>
                <a:gd name="T7" fmla="*/ 2147483646 h 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94"/>
                <a:gd name="T14" fmla="*/ 86 w 86"/>
                <a:gd name="T15" fmla="*/ 94 h 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94">
                  <a:moveTo>
                    <a:pt x="27" y="94"/>
                  </a:moveTo>
                  <a:lnTo>
                    <a:pt x="0" y="0"/>
                  </a:lnTo>
                  <a:cubicBezTo>
                    <a:pt x="25" y="19"/>
                    <a:pt x="56" y="25"/>
                    <a:pt x="86" y="16"/>
                  </a:cubicBezTo>
                  <a:lnTo>
                    <a:pt x="27" y="9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5F4C42A8-43A3-4D07-A6B5-2A1442A7F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940" y="5522798"/>
              <a:ext cx="277812" cy="1936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5F0741AE-0E54-4928-9585-79741ED33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940" y="5522798"/>
              <a:ext cx="277812" cy="19367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EBFACFD3-1903-4E88-8592-855267B49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727" y="5525973"/>
              <a:ext cx="857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9" name="Oval 25">
              <a:extLst>
                <a:ext uri="{FF2B5EF4-FFF2-40B4-BE49-F238E27FC236}">
                  <a16:creationId xmlns:a16="http://schemas.microsoft.com/office/drawing/2014/main" id="{FF8FEC52-6F4F-4E68-ABAE-17CC575DA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6352" y="4979873"/>
              <a:ext cx="277813" cy="1936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0" name="Oval 26">
              <a:extLst>
                <a:ext uri="{FF2B5EF4-FFF2-40B4-BE49-F238E27FC236}">
                  <a16:creationId xmlns:a16="http://schemas.microsoft.com/office/drawing/2014/main" id="{307B7416-E3F5-4222-8E53-314F806E5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6352" y="4979873"/>
              <a:ext cx="277813" cy="19367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849B60FA-8BA7-424D-9BC8-A2D33B1B8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0490" y="4983048"/>
              <a:ext cx="857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FF489075-6C3B-4E6E-BD54-16422669B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690" y="4656023"/>
              <a:ext cx="469900" cy="257175"/>
            </a:xfrm>
            <a:custGeom>
              <a:avLst/>
              <a:gdLst>
                <a:gd name="T0" fmla="*/ 2147483646 w 207"/>
                <a:gd name="T1" fmla="*/ 0 h 162"/>
                <a:gd name="T2" fmla="*/ 0 w 207"/>
                <a:gd name="T3" fmla="*/ 2147483646 h 162"/>
                <a:gd name="T4" fmla="*/ 0 60000 65536"/>
                <a:gd name="T5" fmla="*/ 0 60000 65536"/>
                <a:gd name="T6" fmla="*/ 0 w 207"/>
                <a:gd name="T7" fmla="*/ 0 h 162"/>
                <a:gd name="T8" fmla="*/ 207 w 207"/>
                <a:gd name="T9" fmla="*/ 162 h 1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7" h="162">
                  <a:moveTo>
                    <a:pt x="207" y="0"/>
                  </a:moveTo>
                  <a:cubicBezTo>
                    <a:pt x="111" y="4"/>
                    <a:pt x="27" y="69"/>
                    <a:pt x="0" y="16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6CDBED5E-EA31-4D48-AAC3-DAC7E29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065" y="4884623"/>
              <a:ext cx="123825" cy="95250"/>
            </a:xfrm>
            <a:custGeom>
              <a:avLst/>
              <a:gdLst>
                <a:gd name="T0" fmla="*/ 2147483646 w 136"/>
                <a:gd name="T1" fmla="*/ 2147483646 h 149"/>
                <a:gd name="T2" fmla="*/ 2147483646 w 136"/>
                <a:gd name="T3" fmla="*/ 2147483646 h 149"/>
                <a:gd name="T4" fmla="*/ 0 w 136"/>
                <a:gd name="T5" fmla="*/ 0 h 149"/>
                <a:gd name="T6" fmla="*/ 0 w 136"/>
                <a:gd name="T7" fmla="*/ 0 h 149"/>
                <a:gd name="T8" fmla="*/ 2147483646 w 136"/>
                <a:gd name="T9" fmla="*/ 2147483646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49"/>
                <a:gd name="T17" fmla="*/ 136 w 136"/>
                <a:gd name="T18" fmla="*/ 149 h 1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49">
                  <a:moveTo>
                    <a:pt x="41" y="149"/>
                  </a:moveTo>
                  <a:lnTo>
                    <a:pt x="136" y="27"/>
                  </a:lnTo>
                  <a:cubicBezTo>
                    <a:pt x="89" y="40"/>
                    <a:pt x="39" y="30"/>
                    <a:pt x="0" y="0"/>
                  </a:cubicBezTo>
                  <a:lnTo>
                    <a:pt x="41" y="14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19915995-2496-4A08-A9D8-B052D3C06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690" y="5170373"/>
              <a:ext cx="454025" cy="476250"/>
            </a:xfrm>
            <a:custGeom>
              <a:avLst/>
              <a:gdLst>
                <a:gd name="T0" fmla="*/ 0 w 200"/>
                <a:gd name="T1" fmla="*/ 0 h 300"/>
                <a:gd name="T2" fmla="*/ 2147483646 w 200"/>
                <a:gd name="T3" fmla="*/ 2147483646 h 300"/>
                <a:gd name="T4" fmla="*/ 0 60000 65536"/>
                <a:gd name="T5" fmla="*/ 0 60000 65536"/>
                <a:gd name="T6" fmla="*/ 0 w 200"/>
                <a:gd name="T7" fmla="*/ 0 h 300"/>
                <a:gd name="T8" fmla="*/ 200 w 200"/>
                <a:gd name="T9" fmla="*/ 300 h 3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0" h="300">
                  <a:moveTo>
                    <a:pt x="0" y="0"/>
                  </a:moveTo>
                  <a:cubicBezTo>
                    <a:pt x="29" y="121"/>
                    <a:pt x="99" y="227"/>
                    <a:pt x="200" y="30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5B4C4986-3D11-406C-89BD-D8C7DC13E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9277" y="5598998"/>
              <a:ext cx="141288" cy="85725"/>
            </a:xfrm>
            <a:custGeom>
              <a:avLst/>
              <a:gdLst>
                <a:gd name="T0" fmla="*/ 2147483646 w 154"/>
                <a:gd name="T1" fmla="*/ 2147483646 h 135"/>
                <a:gd name="T2" fmla="*/ 0 w 154"/>
                <a:gd name="T3" fmla="*/ 2147483646 h 135"/>
                <a:gd name="T4" fmla="*/ 2147483646 w 154"/>
                <a:gd name="T5" fmla="*/ 0 h 135"/>
                <a:gd name="T6" fmla="*/ 2147483646 w 154"/>
                <a:gd name="T7" fmla="*/ 2147483646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4"/>
                <a:gd name="T13" fmla="*/ 0 h 135"/>
                <a:gd name="T14" fmla="*/ 154 w 154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" h="135">
                  <a:moveTo>
                    <a:pt x="154" y="135"/>
                  </a:moveTo>
                  <a:lnTo>
                    <a:pt x="0" y="115"/>
                  </a:lnTo>
                  <a:cubicBezTo>
                    <a:pt x="43" y="91"/>
                    <a:pt x="71" y="48"/>
                    <a:pt x="78" y="0"/>
                  </a:cubicBezTo>
                  <a:lnTo>
                    <a:pt x="154" y="13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17871037-E3C3-4E83-8886-C0B556E14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6077" y="5113223"/>
              <a:ext cx="384175" cy="419100"/>
            </a:xfrm>
            <a:custGeom>
              <a:avLst/>
              <a:gdLst>
                <a:gd name="T0" fmla="*/ 2147483646 w 169"/>
                <a:gd name="T1" fmla="*/ 2147483646 h 263"/>
                <a:gd name="T2" fmla="*/ 0 w 169"/>
                <a:gd name="T3" fmla="*/ 0 h 263"/>
                <a:gd name="T4" fmla="*/ 0 60000 65536"/>
                <a:gd name="T5" fmla="*/ 0 60000 65536"/>
                <a:gd name="T6" fmla="*/ 0 w 169"/>
                <a:gd name="T7" fmla="*/ 0 h 263"/>
                <a:gd name="T8" fmla="*/ 169 w 169"/>
                <a:gd name="T9" fmla="*/ 263 h 26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9" h="263">
                  <a:moveTo>
                    <a:pt x="169" y="263"/>
                  </a:moveTo>
                  <a:cubicBezTo>
                    <a:pt x="145" y="158"/>
                    <a:pt x="85" y="65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CE029D3B-93A8-4D09-8083-844B131C5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640" y="5075123"/>
              <a:ext cx="141287" cy="85725"/>
            </a:xfrm>
            <a:custGeom>
              <a:avLst/>
              <a:gdLst>
                <a:gd name="T0" fmla="*/ 0 w 153"/>
                <a:gd name="T1" fmla="*/ 0 h 135"/>
                <a:gd name="T2" fmla="*/ 2147483646 w 153"/>
                <a:gd name="T3" fmla="*/ 2147483646 h 135"/>
                <a:gd name="T4" fmla="*/ 2147483646 w 153"/>
                <a:gd name="T5" fmla="*/ 2147483646 h 135"/>
                <a:gd name="T6" fmla="*/ 2147483646 w 153"/>
                <a:gd name="T7" fmla="*/ 2147483646 h 135"/>
                <a:gd name="T8" fmla="*/ 0 w 153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"/>
                <a:gd name="T16" fmla="*/ 0 h 135"/>
                <a:gd name="T17" fmla="*/ 153 w 153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" h="135">
                  <a:moveTo>
                    <a:pt x="0" y="0"/>
                  </a:moveTo>
                  <a:lnTo>
                    <a:pt x="153" y="22"/>
                  </a:lnTo>
                  <a:cubicBezTo>
                    <a:pt x="110" y="45"/>
                    <a:pt x="81" y="87"/>
                    <a:pt x="74" y="1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Oval 34">
              <a:extLst>
                <a:ext uri="{FF2B5EF4-FFF2-40B4-BE49-F238E27FC236}">
                  <a16:creationId xmlns:a16="http://schemas.microsoft.com/office/drawing/2014/main" id="{BD35B255-E441-4BE3-9E2E-BD5AA6CB8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0777" y="4998923"/>
              <a:ext cx="277813" cy="1936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9" name="Oval 35">
              <a:extLst>
                <a:ext uri="{FF2B5EF4-FFF2-40B4-BE49-F238E27FC236}">
                  <a16:creationId xmlns:a16="http://schemas.microsoft.com/office/drawing/2014/main" id="{D9CC46E4-941C-42EC-A3CF-3742114AC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0777" y="4998923"/>
              <a:ext cx="277813" cy="19367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DD00EC36-7A17-4D93-9657-DD44D4052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6977" y="5005273"/>
              <a:ext cx="85725" cy="19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A8671B99-2EB2-48DE-9717-C61014BDA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752" y="4783023"/>
              <a:ext cx="127000" cy="742950"/>
            </a:xfrm>
            <a:custGeom>
              <a:avLst/>
              <a:gdLst>
                <a:gd name="T0" fmla="*/ 2147483646 w 56"/>
                <a:gd name="T1" fmla="*/ 2147483646 h 469"/>
                <a:gd name="T2" fmla="*/ 0 w 56"/>
                <a:gd name="T3" fmla="*/ 0 h 469"/>
                <a:gd name="T4" fmla="*/ 0 60000 65536"/>
                <a:gd name="T5" fmla="*/ 0 60000 65536"/>
                <a:gd name="T6" fmla="*/ 0 w 56"/>
                <a:gd name="T7" fmla="*/ 0 h 469"/>
                <a:gd name="T8" fmla="*/ 56 w 56"/>
                <a:gd name="T9" fmla="*/ 469 h 4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6" h="469">
                  <a:moveTo>
                    <a:pt x="17" y="469"/>
                  </a:moveTo>
                  <a:cubicBezTo>
                    <a:pt x="56" y="314"/>
                    <a:pt x="50" y="15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BB4C63E0-E737-4CE8-9D07-8FE4F0E69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652" y="4725873"/>
              <a:ext cx="122238" cy="98425"/>
            </a:xfrm>
            <a:custGeom>
              <a:avLst/>
              <a:gdLst>
                <a:gd name="T0" fmla="*/ 2147483646 w 130"/>
                <a:gd name="T1" fmla="*/ 0 h 153"/>
                <a:gd name="T2" fmla="*/ 2147483646 w 130"/>
                <a:gd name="T3" fmla="*/ 2147483646 h 153"/>
                <a:gd name="T4" fmla="*/ 0 w 130"/>
                <a:gd name="T5" fmla="*/ 2147483646 h 153"/>
                <a:gd name="T6" fmla="*/ 0 w 130"/>
                <a:gd name="T7" fmla="*/ 2147483646 h 153"/>
                <a:gd name="T8" fmla="*/ 2147483646 w 130"/>
                <a:gd name="T9" fmla="*/ 0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53"/>
                <a:gd name="T17" fmla="*/ 130 w 130"/>
                <a:gd name="T18" fmla="*/ 153 h 1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53">
                  <a:moveTo>
                    <a:pt x="18" y="0"/>
                  </a:moveTo>
                  <a:lnTo>
                    <a:pt x="130" y="106"/>
                  </a:lnTo>
                  <a:cubicBezTo>
                    <a:pt x="82" y="101"/>
                    <a:pt x="33" y="118"/>
                    <a:pt x="0" y="153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56F06A1C-F9CF-4F6D-9516-29A3BF38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290" y="5256098"/>
              <a:ext cx="366712" cy="339725"/>
            </a:xfrm>
            <a:custGeom>
              <a:avLst/>
              <a:gdLst>
                <a:gd name="T0" fmla="*/ 0 w 161"/>
                <a:gd name="T1" fmla="*/ 2147483646 h 213"/>
                <a:gd name="T2" fmla="*/ 2147483646 w 161"/>
                <a:gd name="T3" fmla="*/ 0 h 213"/>
                <a:gd name="T4" fmla="*/ 0 60000 65536"/>
                <a:gd name="T5" fmla="*/ 0 60000 65536"/>
                <a:gd name="T6" fmla="*/ 0 w 161"/>
                <a:gd name="T7" fmla="*/ 0 h 213"/>
                <a:gd name="T8" fmla="*/ 161 w 161"/>
                <a:gd name="T9" fmla="*/ 213 h 21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1" h="213">
                  <a:moveTo>
                    <a:pt x="0" y="213"/>
                  </a:moveTo>
                  <a:cubicBezTo>
                    <a:pt x="78" y="165"/>
                    <a:pt x="136" y="89"/>
                    <a:pt x="161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DDB07EF6-2E1F-4499-BDFD-7F732F90A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215" y="5189423"/>
              <a:ext cx="125412" cy="98425"/>
            </a:xfrm>
            <a:custGeom>
              <a:avLst/>
              <a:gdLst>
                <a:gd name="T0" fmla="*/ 2147483646 w 135"/>
                <a:gd name="T1" fmla="*/ 0 h 150"/>
                <a:gd name="T2" fmla="*/ 0 w 135"/>
                <a:gd name="T3" fmla="*/ 2147483646 h 150"/>
                <a:gd name="T4" fmla="*/ 2147483646 w 135"/>
                <a:gd name="T5" fmla="*/ 2147483646 h 150"/>
                <a:gd name="T6" fmla="*/ 2147483646 w 135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150"/>
                <a:gd name="T14" fmla="*/ 135 w 135"/>
                <a:gd name="T15" fmla="*/ 150 h 1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150">
                  <a:moveTo>
                    <a:pt x="97" y="0"/>
                  </a:moveTo>
                  <a:lnTo>
                    <a:pt x="0" y="120"/>
                  </a:lnTo>
                  <a:cubicBezTo>
                    <a:pt x="47" y="108"/>
                    <a:pt x="97" y="119"/>
                    <a:pt x="135" y="15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A306DF63-3A75-42D1-BB22-CE6B04B5D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4858" y="5792673"/>
              <a:ext cx="18641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9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(a)</a:t>
              </a:r>
              <a:endParaRPr kumimoji="0" lang="en-US" altLang="zh-CN" sz="24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A5C4168-4551-4105-88C8-F1B7EF23EB1E}"/>
              </a:ext>
            </a:extLst>
          </p:cNvPr>
          <p:cNvGrpSpPr/>
          <p:nvPr/>
        </p:nvGrpSpPr>
        <p:grpSpPr>
          <a:xfrm>
            <a:off x="5198050" y="4717935"/>
            <a:ext cx="2127250" cy="1660525"/>
            <a:chOff x="2732677" y="4314710"/>
            <a:chExt cx="2127250" cy="1660525"/>
          </a:xfrm>
        </p:grpSpPr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06F2752E-CE71-4BF2-848B-9E2887C5A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1615" y="4675073"/>
              <a:ext cx="665162" cy="257175"/>
            </a:xfrm>
            <a:custGeom>
              <a:avLst/>
              <a:gdLst>
                <a:gd name="T0" fmla="*/ 0 w 292"/>
                <a:gd name="T1" fmla="*/ 2147483646 h 162"/>
                <a:gd name="T2" fmla="*/ 2147483646 w 292"/>
                <a:gd name="T3" fmla="*/ 0 h 162"/>
                <a:gd name="T4" fmla="*/ 0 60000 65536"/>
                <a:gd name="T5" fmla="*/ 0 60000 65536"/>
                <a:gd name="T6" fmla="*/ 0 w 292"/>
                <a:gd name="T7" fmla="*/ 0 h 162"/>
                <a:gd name="T8" fmla="*/ 292 w 292"/>
                <a:gd name="T9" fmla="*/ 162 h 1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2" h="162">
                  <a:moveTo>
                    <a:pt x="0" y="162"/>
                  </a:moveTo>
                  <a:cubicBezTo>
                    <a:pt x="113" y="144"/>
                    <a:pt x="217" y="87"/>
                    <a:pt x="292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CCC005B0-BC7A-4C09-8277-0952BEB9D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227" y="4621098"/>
              <a:ext cx="127000" cy="96837"/>
            </a:xfrm>
            <a:custGeom>
              <a:avLst/>
              <a:gdLst>
                <a:gd name="T0" fmla="*/ 2147483646 w 140"/>
                <a:gd name="T1" fmla="*/ 0 h 151"/>
                <a:gd name="T2" fmla="*/ 0 w 140"/>
                <a:gd name="T3" fmla="*/ 2147483646 h 151"/>
                <a:gd name="T4" fmla="*/ 2147483646 w 140"/>
                <a:gd name="T5" fmla="*/ 2147483646 h 151"/>
                <a:gd name="T6" fmla="*/ 2147483646 w 140"/>
                <a:gd name="T7" fmla="*/ 0 h 1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151"/>
                <a:gd name="T14" fmla="*/ 140 w 140"/>
                <a:gd name="T15" fmla="*/ 151 h 1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151">
                  <a:moveTo>
                    <a:pt x="140" y="0"/>
                  </a:moveTo>
                  <a:lnTo>
                    <a:pt x="0" y="66"/>
                  </a:lnTo>
                  <a:cubicBezTo>
                    <a:pt x="48" y="75"/>
                    <a:pt x="88" y="107"/>
                    <a:pt x="109" y="151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FC8A62DE-C0D5-41C2-9A9A-2C698D67B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502" y="4636973"/>
              <a:ext cx="166688" cy="733425"/>
            </a:xfrm>
            <a:custGeom>
              <a:avLst/>
              <a:gdLst>
                <a:gd name="T0" fmla="*/ 2147483646 w 74"/>
                <a:gd name="T1" fmla="*/ 0 h 462"/>
                <a:gd name="T2" fmla="*/ 2147483646 w 74"/>
                <a:gd name="T3" fmla="*/ 2147483646 h 462"/>
                <a:gd name="T4" fmla="*/ 0 60000 65536"/>
                <a:gd name="T5" fmla="*/ 0 60000 65536"/>
                <a:gd name="T6" fmla="*/ 0 w 74"/>
                <a:gd name="T7" fmla="*/ 0 h 462"/>
                <a:gd name="T8" fmla="*/ 74 w 74"/>
                <a:gd name="T9" fmla="*/ 462 h 4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" h="462">
                  <a:moveTo>
                    <a:pt x="74" y="0"/>
                  </a:moveTo>
                  <a:cubicBezTo>
                    <a:pt x="4" y="145"/>
                    <a:pt x="0" y="314"/>
                    <a:pt x="64" y="46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5294A24B-A1D0-4047-8D44-3CC902722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527" y="5332298"/>
              <a:ext cx="111125" cy="98425"/>
            </a:xfrm>
            <a:custGeom>
              <a:avLst/>
              <a:gdLst>
                <a:gd name="T0" fmla="*/ 2147483646 w 125"/>
                <a:gd name="T1" fmla="*/ 2147483646 h 155"/>
                <a:gd name="T2" fmla="*/ 0 w 125"/>
                <a:gd name="T3" fmla="*/ 2147483646 h 155"/>
                <a:gd name="T4" fmla="*/ 2147483646 w 125"/>
                <a:gd name="T5" fmla="*/ 0 h 155"/>
                <a:gd name="T6" fmla="*/ 2147483646 w 125"/>
                <a:gd name="T7" fmla="*/ 2147483646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155"/>
                <a:gd name="T14" fmla="*/ 125 w 125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155">
                  <a:moveTo>
                    <a:pt x="122" y="155"/>
                  </a:moveTo>
                  <a:lnTo>
                    <a:pt x="0" y="60"/>
                  </a:lnTo>
                  <a:cubicBezTo>
                    <a:pt x="49" y="61"/>
                    <a:pt x="95" y="38"/>
                    <a:pt x="125" y="0"/>
                  </a:cubicBezTo>
                  <a:lnTo>
                    <a:pt x="122" y="15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9">
              <a:extLst>
                <a:ext uri="{FF2B5EF4-FFF2-40B4-BE49-F238E27FC236}">
                  <a16:creationId xmlns:a16="http://schemas.microsoft.com/office/drawing/2014/main" id="{A1BD5062-8D2A-435E-B47C-26F6FB090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377" y="4443298"/>
              <a:ext cx="277813" cy="1936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4" name="Oval 50">
              <a:extLst>
                <a:ext uri="{FF2B5EF4-FFF2-40B4-BE49-F238E27FC236}">
                  <a16:creationId xmlns:a16="http://schemas.microsoft.com/office/drawing/2014/main" id="{86186BC4-9BB6-45DD-A470-2EBE97C20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377" y="4443298"/>
              <a:ext cx="277813" cy="19367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D286E566-0A7A-4958-A600-15739EA78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927" y="4444885"/>
              <a:ext cx="857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6834D8F1-7945-4857-8781-040135BBA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290" y="4314710"/>
              <a:ext cx="301625" cy="182563"/>
            </a:xfrm>
            <a:custGeom>
              <a:avLst/>
              <a:gdLst>
                <a:gd name="T0" fmla="*/ 2147483646 w 133"/>
                <a:gd name="T1" fmla="*/ 2147483646 h 115"/>
                <a:gd name="T2" fmla="*/ 2147483646 w 133"/>
                <a:gd name="T3" fmla="*/ 2147483646 h 115"/>
                <a:gd name="T4" fmla="*/ 2147483646 w 133"/>
                <a:gd name="T5" fmla="*/ 2147483646 h 115"/>
                <a:gd name="T6" fmla="*/ 2147483646 w 133"/>
                <a:gd name="T7" fmla="*/ 2147483646 h 1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115"/>
                <a:gd name="T14" fmla="*/ 133 w 133"/>
                <a:gd name="T15" fmla="*/ 115 h 1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115">
                  <a:moveTo>
                    <a:pt x="25" y="115"/>
                  </a:moveTo>
                  <a:cubicBezTo>
                    <a:pt x="0" y="91"/>
                    <a:pt x="0" y="50"/>
                    <a:pt x="25" y="26"/>
                  </a:cubicBezTo>
                  <a:cubicBezTo>
                    <a:pt x="49" y="1"/>
                    <a:pt x="89" y="0"/>
                    <a:pt x="114" y="25"/>
                  </a:cubicBezTo>
                  <a:cubicBezTo>
                    <a:pt x="126" y="36"/>
                    <a:pt x="133" y="52"/>
                    <a:pt x="133" y="6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27CA07D9-B9C0-464E-AD42-69A8C991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052" y="4405198"/>
              <a:ext cx="79375" cy="60325"/>
            </a:xfrm>
            <a:custGeom>
              <a:avLst/>
              <a:gdLst>
                <a:gd name="T0" fmla="*/ 2147483646 w 86"/>
                <a:gd name="T1" fmla="*/ 2147483646 h 94"/>
                <a:gd name="T2" fmla="*/ 0 w 86"/>
                <a:gd name="T3" fmla="*/ 0 h 94"/>
                <a:gd name="T4" fmla="*/ 2147483646 w 86"/>
                <a:gd name="T5" fmla="*/ 2147483646 h 94"/>
                <a:gd name="T6" fmla="*/ 2147483646 w 86"/>
                <a:gd name="T7" fmla="*/ 2147483646 h 94"/>
                <a:gd name="T8" fmla="*/ 2147483646 w 86"/>
                <a:gd name="T9" fmla="*/ 2147483646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94"/>
                <a:gd name="T17" fmla="*/ 86 w 86"/>
                <a:gd name="T18" fmla="*/ 94 h 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94">
                  <a:moveTo>
                    <a:pt x="27" y="94"/>
                  </a:moveTo>
                  <a:lnTo>
                    <a:pt x="0" y="0"/>
                  </a:lnTo>
                  <a:cubicBezTo>
                    <a:pt x="25" y="19"/>
                    <a:pt x="56" y="25"/>
                    <a:pt x="86" y="17"/>
                  </a:cubicBezTo>
                  <a:lnTo>
                    <a:pt x="27" y="9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Oval 54">
              <a:extLst>
                <a:ext uri="{FF2B5EF4-FFF2-40B4-BE49-F238E27FC236}">
                  <a16:creationId xmlns:a16="http://schemas.microsoft.com/office/drawing/2014/main" id="{034C166E-0CA3-4864-8651-49F80AABF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777" y="5430723"/>
              <a:ext cx="279400" cy="1936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9" name="Oval 55">
              <a:extLst>
                <a:ext uri="{FF2B5EF4-FFF2-40B4-BE49-F238E27FC236}">
                  <a16:creationId xmlns:a16="http://schemas.microsoft.com/office/drawing/2014/main" id="{103ACE3F-53B0-4BFC-9096-ABE09B573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777" y="5430723"/>
              <a:ext cx="279400" cy="19367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76427C54-8040-465F-8C56-EB16207FC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502" y="5438660"/>
              <a:ext cx="857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1" name="Oval 57">
              <a:extLst>
                <a:ext uri="{FF2B5EF4-FFF2-40B4-BE49-F238E27FC236}">
                  <a16:creationId xmlns:a16="http://schemas.microsoft.com/office/drawing/2014/main" id="{74608532-8244-4853-A6B0-9BAD00562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665" y="4889385"/>
              <a:ext cx="277812" cy="1936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2" name="Oval 58">
              <a:extLst>
                <a:ext uri="{FF2B5EF4-FFF2-40B4-BE49-F238E27FC236}">
                  <a16:creationId xmlns:a16="http://schemas.microsoft.com/office/drawing/2014/main" id="{1F6CB8F7-3E4A-4EA8-BCDF-DEB6B0A5E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665" y="4889385"/>
              <a:ext cx="277812" cy="19367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AB4ED7E4-6086-477E-8E82-82B78DE97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1277" y="4895735"/>
              <a:ext cx="857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DE9A8013-D089-4532-B84B-5A52FCF40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727" y="4565535"/>
              <a:ext cx="782638" cy="277813"/>
            </a:xfrm>
            <a:custGeom>
              <a:avLst/>
              <a:gdLst>
                <a:gd name="T0" fmla="*/ 2147483646 w 345"/>
                <a:gd name="T1" fmla="*/ 0 h 175"/>
                <a:gd name="T2" fmla="*/ 0 w 345"/>
                <a:gd name="T3" fmla="*/ 2147483646 h 175"/>
                <a:gd name="T4" fmla="*/ 0 60000 65536"/>
                <a:gd name="T5" fmla="*/ 0 60000 65536"/>
                <a:gd name="T6" fmla="*/ 0 w 345"/>
                <a:gd name="T7" fmla="*/ 0 h 175"/>
                <a:gd name="T8" fmla="*/ 345 w 345"/>
                <a:gd name="T9" fmla="*/ 175 h 1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5" h="175">
                  <a:moveTo>
                    <a:pt x="345" y="0"/>
                  </a:moveTo>
                  <a:cubicBezTo>
                    <a:pt x="209" y="1"/>
                    <a:pt x="81" y="65"/>
                    <a:pt x="0" y="17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716DF491-5441-4348-B39C-BA1E1341F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040" y="4800485"/>
              <a:ext cx="123825" cy="98425"/>
            </a:xfrm>
            <a:custGeom>
              <a:avLst/>
              <a:gdLst>
                <a:gd name="T0" fmla="*/ 0 w 135"/>
                <a:gd name="T1" fmla="*/ 2147483646 h 154"/>
                <a:gd name="T2" fmla="*/ 2147483646 w 135"/>
                <a:gd name="T3" fmla="*/ 2147483646 h 154"/>
                <a:gd name="T4" fmla="*/ 2147483646 w 135"/>
                <a:gd name="T5" fmla="*/ 0 h 154"/>
                <a:gd name="T6" fmla="*/ 0 w 135"/>
                <a:gd name="T7" fmla="*/ 2147483646 h 1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154"/>
                <a:gd name="T14" fmla="*/ 135 w 135"/>
                <a:gd name="T15" fmla="*/ 154 h 1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154">
                  <a:moveTo>
                    <a:pt x="0" y="154"/>
                  </a:moveTo>
                  <a:lnTo>
                    <a:pt x="135" y="78"/>
                  </a:lnTo>
                  <a:cubicBezTo>
                    <a:pt x="87" y="71"/>
                    <a:pt x="44" y="43"/>
                    <a:pt x="20" y="0"/>
                  </a:cubicBezTo>
                  <a:lnTo>
                    <a:pt x="0" y="1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7F34BA0F-3B36-4086-9BDB-9386EE26C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040" y="5138623"/>
              <a:ext cx="719137" cy="401637"/>
            </a:xfrm>
            <a:custGeom>
              <a:avLst/>
              <a:gdLst>
                <a:gd name="T0" fmla="*/ 2147483646 w 316"/>
                <a:gd name="T1" fmla="*/ 2147483646 h 253"/>
                <a:gd name="T2" fmla="*/ 0 w 316"/>
                <a:gd name="T3" fmla="*/ 0 h 253"/>
                <a:gd name="T4" fmla="*/ 0 60000 65536"/>
                <a:gd name="T5" fmla="*/ 0 60000 65536"/>
                <a:gd name="T6" fmla="*/ 0 w 316"/>
                <a:gd name="T7" fmla="*/ 0 h 253"/>
                <a:gd name="T8" fmla="*/ 316 w 316"/>
                <a:gd name="T9" fmla="*/ 253 h 2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6" h="253">
                  <a:moveTo>
                    <a:pt x="316" y="253"/>
                  </a:moveTo>
                  <a:cubicBezTo>
                    <a:pt x="180" y="215"/>
                    <a:pt x="66" y="124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59B0CCE0-6285-4EF2-9B83-DC6E3D4DD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052" y="5076710"/>
              <a:ext cx="111125" cy="100013"/>
            </a:xfrm>
            <a:custGeom>
              <a:avLst/>
              <a:gdLst>
                <a:gd name="T0" fmla="*/ 2147483646 w 125"/>
                <a:gd name="T1" fmla="*/ 0 h 155"/>
                <a:gd name="T2" fmla="*/ 2147483646 w 125"/>
                <a:gd name="T3" fmla="*/ 2147483646 h 155"/>
                <a:gd name="T4" fmla="*/ 0 w 125"/>
                <a:gd name="T5" fmla="*/ 2147483646 h 155"/>
                <a:gd name="T6" fmla="*/ 0 w 125"/>
                <a:gd name="T7" fmla="*/ 2147483646 h 155"/>
                <a:gd name="T8" fmla="*/ 2147483646 w 125"/>
                <a:gd name="T9" fmla="*/ 0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"/>
                <a:gd name="T16" fmla="*/ 0 h 155"/>
                <a:gd name="T17" fmla="*/ 125 w 125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" h="155">
                  <a:moveTo>
                    <a:pt x="2" y="0"/>
                  </a:moveTo>
                  <a:lnTo>
                    <a:pt x="125" y="95"/>
                  </a:lnTo>
                  <a:cubicBezTo>
                    <a:pt x="76" y="94"/>
                    <a:pt x="30" y="116"/>
                    <a:pt x="0" y="15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Oval 64">
              <a:extLst>
                <a:ext uri="{FF2B5EF4-FFF2-40B4-BE49-F238E27FC236}">
                  <a16:creationId xmlns:a16="http://schemas.microsoft.com/office/drawing/2014/main" id="{1D6CF66C-ABCA-43A6-8730-2BA01BDE2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702" y="4883035"/>
              <a:ext cx="276225" cy="195263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9" name="Oval 65">
              <a:extLst>
                <a:ext uri="{FF2B5EF4-FFF2-40B4-BE49-F238E27FC236}">
                  <a16:creationId xmlns:a16="http://schemas.microsoft.com/office/drawing/2014/main" id="{C6D81678-F6D4-4110-BCA5-5AF8033B4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702" y="4883035"/>
              <a:ext cx="276225" cy="195263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9FC17BAF-A191-4306-A444-B3CADA7B6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315" y="4884623"/>
              <a:ext cx="85725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15CC07E1-2E0D-4A3B-AAEF-FB7EB17D6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802" y="4662373"/>
              <a:ext cx="169863" cy="779462"/>
            </a:xfrm>
            <a:custGeom>
              <a:avLst/>
              <a:gdLst>
                <a:gd name="T0" fmla="*/ 0 w 75"/>
                <a:gd name="T1" fmla="*/ 2147483646 h 491"/>
                <a:gd name="T2" fmla="*/ 2147483646 w 75"/>
                <a:gd name="T3" fmla="*/ 0 h 491"/>
                <a:gd name="T4" fmla="*/ 0 60000 65536"/>
                <a:gd name="T5" fmla="*/ 0 60000 65536"/>
                <a:gd name="T6" fmla="*/ 0 w 75"/>
                <a:gd name="T7" fmla="*/ 0 h 491"/>
                <a:gd name="T8" fmla="*/ 75 w 75"/>
                <a:gd name="T9" fmla="*/ 491 h 49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5" h="491">
                  <a:moveTo>
                    <a:pt x="0" y="491"/>
                  </a:moveTo>
                  <a:cubicBezTo>
                    <a:pt x="67" y="336"/>
                    <a:pt x="75" y="161"/>
                    <a:pt x="22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505C3749-0938-40C8-BDB9-AB2DC6AF2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802" y="4598873"/>
              <a:ext cx="120650" cy="98425"/>
            </a:xfrm>
            <a:custGeom>
              <a:avLst/>
              <a:gdLst>
                <a:gd name="T0" fmla="*/ 2147483646 w 130"/>
                <a:gd name="T1" fmla="*/ 0 h 153"/>
                <a:gd name="T2" fmla="*/ 0 w 130"/>
                <a:gd name="T3" fmla="*/ 2147483646 h 153"/>
                <a:gd name="T4" fmla="*/ 2147483646 w 130"/>
                <a:gd name="T5" fmla="*/ 2147483646 h 153"/>
                <a:gd name="T6" fmla="*/ 2147483646 w 130"/>
                <a:gd name="T7" fmla="*/ 2147483646 h 153"/>
                <a:gd name="T8" fmla="*/ 2147483646 w 130"/>
                <a:gd name="T9" fmla="*/ 0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53"/>
                <a:gd name="T17" fmla="*/ 130 w 130"/>
                <a:gd name="T18" fmla="*/ 153 h 1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53">
                  <a:moveTo>
                    <a:pt x="18" y="0"/>
                  </a:moveTo>
                  <a:lnTo>
                    <a:pt x="0" y="153"/>
                  </a:lnTo>
                  <a:cubicBezTo>
                    <a:pt x="34" y="118"/>
                    <a:pt x="82" y="100"/>
                    <a:pt x="130" y="10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CDA7AE60-04CF-4F45-B03A-1FE1C06A0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265" y="4997335"/>
              <a:ext cx="1374775" cy="187325"/>
            </a:xfrm>
            <a:custGeom>
              <a:avLst/>
              <a:gdLst>
                <a:gd name="T0" fmla="*/ 0 w 606"/>
                <a:gd name="T1" fmla="*/ 0 h 118"/>
                <a:gd name="T2" fmla="*/ 2147483646 w 606"/>
                <a:gd name="T3" fmla="*/ 2147483646 h 118"/>
                <a:gd name="T4" fmla="*/ 0 60000 65536"/>
                <a:gd name="T5" fmla="*/ 0 60000 65536"/>
                <a:gd name="T6" fmla="*/ 0 w 606"/>
                <a:gd name="T7" fmla="*/ 0 h 118"/>
                <a:gd name="T8" fmla="*/ 606 w 606"/>
                <a:gd name="T9" fmla="*/ 118 h 11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6" h="118">
                  <a:moveTo>
                    <a:pt x="0" y="0"/>
                  </a:moveTo>
                  <a:cubicBezTo>
                    <a:pt x="186" y="107"/>
                    <a:pt x="411" y="118"/>
                    <a:pt x="606" y="2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218E403F-32C1-4D91-93B7-1063A65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902" y="5013210"/>
              <a:ext cx="141288" cy="79375"/>
            </a:xfrm>
            <a:custGeom>
              <a:avLst/>
              <a:gdLst>
                <a:gd name="T0" fmla="*/ 2147483646 w 154"/>
                <a:gd name="T1" fmla="*/ 0 h 124"/>
                <a:gd name="T2" fmla="*/ 2147483646 w 154"/>
                <a:gd name="T3" fmla="*/ 2147483646 h 124"/>
                <a:gd name="T4" fmla="*/ 0 w 154"/>
                <a:gd name="T5" fmla="*/ 0 h 124"/>
                <a:gd name="T6" fmla="*/ 2147483646 w 154"/>
                <a:gd name="T7" fmla="*/ 0 h 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4"/>
                <a:gd name="T13" fmla="*/ 0 h 124"/>
                <a:gd name="T14" fmla="*/ 154 w 154"/>
                <a:gd name="T15" fmla="*/ 124 h 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" h="124">
                  <a:moveTo>
                    <a:pt x="154" y="0"/>
                  </a:moveTo>
                  <a:lnTo>
                    <a:pt x="61" y="124"/>
                  </a:lnTo>
                  <a:cubicBezTo>
                    <a:pt x="61" y="75"/>
                    <a:pt x="39" y="29"/>
                    <a:pt x="0" y="0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Rectangle 71">
              <a:extLst>
                <a:ext uri="{FF2B5EF4-FFF2-40B4-BE49-F238E27FC236}">
                  <a16:creationId xmlns:a16="http://schemas.microsoft.com/office/drawing/2014/main" id="{09B788D0-4AD7-4B11-B027-3D40F3826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9640" y="5837123"/>
              <a:ext cx="46037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900" b="1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6" name="Rectangle 72">
              <a:extLst>
                <a:ext uri="{FF2B5EF4-FFF2-40B4-BE49-F238E27FC236}">
                  <a16:creationId xmlns:a16="http://schemas.microsoft.com/office/drawing/2014/main" id="{FD7E3A62-8F66-4FFD-86B7-6FFE8869C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202" y="5837123"/>
              <a:ext cx="73025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900" b="1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7" name="Rectangle 73">
              <a:extLst>
                <a:ext uri="{FF2B5EF4-FFF2-40B4-BE49-F238E27FC236}">
                  <a16:creationId xmlns:a16="http://schemas.microsoft.com/office/drawing/2014/main" id="{265C215E-F83E-484D-A422-647ACD9B0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340" y="5837123"/>
              <a:ext cx="46037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900" b="1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D57F2654-C3BE-4EEC-8522-22872EDEF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677" y="4913198"/>
              <a:ext cx="185738" cy="182562"/>
            </a:xfrm>
            <a:custGeom>
              <a:avLst/>
              <a:gdLst>
                <a:gd name="T0" fmla="*/ 2147483646 w 82"/>
                <a:gd name="T1" fmla="*/ 2147483646 h 115"/>
                <a:gd name="T2" fmla="*/ 2147483646 w 82"/>
                <a:gd name="T3" fmla="*/ 2147483646 h 115"/>
                <a:gd name="T4" fmla="*/ 2147483646 w 82"/>
                <a:gd name="T5" fmla="*/ 2147483646 h 115"/>
                <a:gd name="T6" fmla="*/ 2147483646 w 82"/>
                <a:gd name="T7" fmla="*/ 2147483646 h 1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115"/>
                <a:gd name="T14" fmla="*/ 82 w 82"/>
                <a:gd name="T15" fmla="*/ 115 h 1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115">
                  <a:moveTo>
                    <a:pt x="82" y="13"/>
                  </a:moveTo>
                  <a:cubicBezTo>
                    <a:pt x="55" y="0"/>
                    <a:pt x="24" y="13"/>
                    <a:pt x="11" y="40"/>
                  </a:cubicBezTo>
                  <a:cubicBezTo>
                    <a:pt x="0" y="67"/>
                    <a:pt x="12" y="99"/>
                    <a:pt x="39" y="111"/>
                  </a:cubicBezTo>
                  <a:cubicBezTo>
                    <a:pt x="47" y="114"/>
                    <a:pt x="55" y="115"/>
                    <a:pt x="63" y="11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3B46FD30-3B97-4EC9-838E-81A0E2014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227" y="5065598"/>
              <a:ext cx="141288" cy="79375"/>
            </a:xfrm>
            <a:custGeom>
              <a:avLst/>
              <a:gdLst>
                <a:gd name="T0" fmla="*/ 2147483646 w 154"/>
                <a:gd name="T1" fmla="*/ 2147483646 h 125"/>
                <a:gd name="T2" fmla="*/ 2147483646 w 154"/>
                <a:gd name="T3" fmla="*/ 2147483646 h 125"/>
                <a:gd name="T4" fmla="*/ 0 w 154"/>
                <a:gd name="T5" fmla="*/ 0 h 125"/>
                <a:gd name="T6" fmla="*/ 2147483646 w 154"/>
                <a:gd name="T7" fmla="*/ 2147483646 h 1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4"/>
                <a:gd name="T13" fmla="*/ 0 h 125"/>
                <a:gd name="T14" fmla="*/ 154 w 154"/>
                <a:gd name="T15" fmla="*/ 125 h 1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" h="125">
                  <a:moveTo>
                    <a:pt x="154" y="4"/>
                  </a:moveTo>
                  <a:lnTo>
                    <a:pt x="59" y="125"/>
                  </a:lnTo>
                  <a:cubicBezTo>
                    <a:pt x="60" y="77"/>
                    <a:pt x="38" y="30"/>
                    <a:pt x="0" y="0"/>
                  </a:cubicBezTo>
                  <a:lnTo>
                    <a:pt x="154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D3393E15-66C0-46E8-A792-A8446CD8E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5027" y="5573598"/>
              <a:ext cx="317500" cy="184150"/>
            </a:xfrm>
            <a:custGeom>
              <a:avLst/>
              <a:gdLst>
                <a:gd name="T0" fmla="*/ 2147483646 w 140"/>
                <a:gd name="T1" fmla="*/ 0 h 116"/>
                <a:gd name="T2" fmla="*/ 2147483646 w 140"/>
                <a:gd name="T3" fmla="*/ 2147483646 h 116"/>
                <a:gd name="T4" fmla="*/ 2147483646 w 140"/>
                <a:gd name="T5" fmla="*/ 2147483646 h 116"/>
                <a:gd name="T6" fmla="*/ 2147483646 w 140"/>
                <a:gd name="T7" fmla="*/ 2147483646 h 1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116"/>
                <a:gd name="T14" fmla="*/ 140 w 140"/>
                <a:gd name="T15" fmla="*/ 116 h 1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116">
                  <a:moveTo>
                    <a:pt x="23" y="0"/>
                  </a:moveTo>
                  <a:cubicBezTo>
                    <a:pt x="0" y="29"/>
                    <a:pt x="5" y="71"/>
                    <a:pt x="33" y="93"/>
                  </a:cubicBezTo>
                  <a:cubicBezTo>
                    <a:pt x="62" y="116"/>
                    <a:pt x="104" y="111"/>
                    <a:pt x="126" y="82"/>
                  </a:cubicBezTo>
                  <a:cubicBezTo>
                    <a:pt x="135" y="71"/>
                    <a:pt x="140" y="58"/>
                    <a:pt x="140" y="4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A9C625ED-1D40-4F90-80D3-299FAE855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377" y="5578360"/>
              <a:ext cx="120650" cy="98425"/>
            </a:xfrm>
            <a:custGeom>
              <a:avLst/>
              <a:gdLst>
                <a:gd name="T0" fmla="*/ 2147483646 w 132"/>
                <a:gd name="T1" fmla="*/ 0 h 152"/>
                <a:gd name="T2" fmla="*/ 2147483646 w 132"/>
                <a:gd name="T3" fmla="*/ 2147483646 h 152"/>
                <a:gd name="T4" fmla="*/ 0 w 132"/>
                <a:gd name="T5" fmla="*/ 2147483646 h 152"/>
                <a:gd name="T6" fmla="*/ 2147483646 w 132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152"/>
                <a:gd name="T14" fmla="*/ 132 w 132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152">
                  <a:moveTo>
                    <a:pt x="26" y="0"/>
                  </a:moveTo>
                  <a:lnTo>
                    <a:pt x="132" y="112"/>
                  </a:lnTo>
                  <a:cubicBezTo>
                    <a:pt x="84" y="104"/>
                    <a:pt x="35" y="118"/>
                    <a:pt x="0" y="152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C93145-62E0-4CE5-BC5E-F7FD8BC6605C}"/>
              </a:ext>
            </a:extLst>
          </p:cNvPr>
          <p:cNvGrpSpPr/>
          <p:nvPr/>
        </p:nvGrpSpPr>
        <p:grpSpPr>
          <a:xfrm>
            <a:off x="8181204" y="4668723"/>
            <a:ext cx="2130425" cy="1649412"/>
            <a:chOff x="8181204" y="4668723"/>
            <a:chExt cx="2130425" cy="1649412"/>
          </a:xfrm>
        </p:grpSpPr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DA33E6AC-590F-4200-810D-C09E2CB9D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904" y="5027498"/>
              <a:ext cx="663575" cy="258762"/>
            </a:xfrm>
            <a:custGeom>
              <a:avLst/>
              <a:gdLst>
                <a:gd name="T0" fmla="*/ 0 w 292"/>
                <a:gd name="T1" fmla="*/ 2147483646 h 163"/>
                <a:gd name="T2" fmla="*/ 2147483646 w 292"/>
                <a:gd name="T3" fmla="*/ 0 h 163"/>
                <a:gd name="T4" fmla="*/ 0 60000 65536"/>
                <a:gd name="T5" fmla="*/ 0 60000 65536"/>
                <a:gd name="T6" fmla="*/ 0 w 292"/>
                <a:gd name="T7" fmla="*/ 0 h 163"/>
                <a:gd name="T8" fmla="*/ 292 w 292"/>
                <a:gd name="T9" fmla="*/ 163 h 16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2" h="163">
                  <a:moveTo>
                    <a:pt x="0" y="163"/>
                  </a:moveTo>
                  <a:cubicBezTo>
                    <a:pt x="113" y="145"/>
                    <a:pt x="216" y="87"/>
                    <a:pt x="292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74F223CC-A877-4F92-BD2B-338E4955F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929" y="4975110"/>
              <a:ext cx="128587" cy="96838"/>
            </a:xfrm>
            <a:custGeom>
              <a:avLst/>
              <a:gdLst>
                <a:gd name="T0" fmla="*/ 2147483646 w 140"/>
                <a:gd name="T1" fmla="*/ 0 h 152"/>
                <a:gd name="T2" fmla="*/ 0 w 140"/>
                <a:gd name="T3" fmla="*/ 2147483646 h 152"/>
                <a:gd name="T4" fmla="*/ 2147483646 w 140"/>
                <a:gd name="T5" fmla="*/ 2147483646 h 152"/>
                <a:gd name="T6" fmla="*/ 2147483646 w 140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152"/>
                <a:gd name="T14" fmla="*/ 140 w 140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152">
                  <a:moveTo>
                    <a:pt x="140" y="0"/>
                  </a:moveTo>
                  <a:lnTo>
                    <a:pt x="0" y="66"/>
                  </a:lnTo>
                  <a:cubicBezTo>
                    <a:pt x="47" y="76"/>
                    <a:pt x="87" y="108"/>
                    <a:pt x="108" y="152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70F2B534-4EBE-4833-B6B6-7C5B87E37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204" y="4989398"/>
              <a:ext cx="165100" cy="735012"/>
            </a:xfrm>
            <a:custGeom>
              <a:avLst/>
              <a:gdLst>
                <a:gd name="T0" fmla="*/ 2147483646 w 73"/>
                <a:gd name="T1" fmla="*/ 0 h 463"/>
                <a:gd name="T2" fmla="*/ 2147483646 w 73"/>
                <a:gd name="T3" fmla="*/ 2147483646 h 463"/>
                <a:gd name="T4" fmla="*/ 0 60000 65536"/>
                <a:gd name="T5" fmla="*/ 0 60000 65536"/>
                <a:gd name="T6" fmla="*/ 0 w 73"/>
                <a:gd name="T7" fmla="*/ 0 h 463"/>
                <a:gd name="T8" fmla="*/ 73 w 73"/>
                <a:gd name="T9" fmla="*/ 463 h 46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" h="463">
                  <a:moveTo>
                    <a:pt x="73" y="0"/>
                  </a:moveTo>
                  <a:cubicBezTo>
                    <a:pt x="3" y="146"/>
                    <a:pt x="0" y="314"/>
                    <a:pt x="64" y="46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0AF1EDE7-FD24-4C5C-95F9-9786F4C90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8641" y="5684723"/>
              <a:ext cx="115888" cy="100012"/>
            </a:xfrm>
            <a:custGeom>
              <a:avLst/>
              <a:gdLst>
                <a:gd name="T0" fmla="*/ 2147483646 w 125"/>
                <a:gd name="T1" fmla="*/ 2147483646 h 155"/>
                <a:gd name="T2" fmla="*/ 0 w 125"/>
                <a:gd name="T3" fmla="*/ 2147483646 h 155"/>
                <a:gd name="T4" fmla="*/ 2147483646 w 125"/>
                <a:gd name="T5" fmla="*/ 0 h 155"/>
                <a:gd name="T6" fmla="*/ 2147483646 w 125"/>
                <a:gd name="T7" fmla="*/ 0 h 155"/>
                <a:gd name="T8" fmla="*/ 2147483646 w 125"/>
                <a:gd name="T9" fmla="*/ 2147483646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"/>
                <a:gd name="T16" fmla="*/ 0 h 155"/>
                <a:gd name="T17" fmla="*/ 125 w 125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" h="155">
                  <a:moveTo>
                    <a:pt x="122" y="155"/>
                  </a:moveTo>
                  <a:lnTo>
                    <a:pt x="0" y="60"/>
                  </a:lnTo>
                  <a:cubicBezTo>
                    <a:pt x="49" y="61"/>
                    <a:pt x="95" y="39"/>
                    <a:pt x="125" y="0"/>
                  </a:cubicBezTo>
                  <a:lnTo>
                    <a:pt x="122" y="15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Oval 82">
              <a:extLst>
                <a:ext uri="{FF2B5EF4-FFF2-40B4-BE49-F238E27FC236}">
                  <a16:creationId xmlns:a16="http://schemas.microsoft.com/office/drawing/2014/main" id="{BBB3FCFA-8785-4588-81B5-5BF6AF8CA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079" y="4795723"/>
              <a:ext cx="276225" cy="1936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7" name="Oval 83">
              <a:extLst>
                <a:ext uri="{FF2B5EF4-FFF2-40B4-BE49-F238E27FC236}">
                  <a16:creationId xmlns:a16="http://schemas.microsoft.com/office/drawing/2014/main" id="{B7F0245B-625F-4AFE-9377-C0A00787C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079" y="4795723"/>
              <a:ext cx="276225" cy="19367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8" name="Rectangle 84">
              <a:extLst>
                <a:ext uri="{FF2B5EF4-FFF2-40B4-BE49-F238E27FC236}">
                  <a16:creationId xmlns:a16="http://schemas.microsoft.com/office/drawing/2014/main" id="{D1C3F176-31C7-4BE6-B655-DA25677C5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0866" y="4798898"/>
              <a:ext cx="85725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5A9CA81C-7A10-41F2-86D1-4B622AC9B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7991" y="4668723"/>
              <a:ext cx="303213" cy="180975"/>
            </a:xfrm>
            <a:custGeom>
              <a:avLst/>
              <a:gdLst>
                <a:gd name="T0" fmla="*/ 2147483646 w 133"/>
                <a:gd name="T1" fmla="*/ 2147483646 h 114"/>
                <a:gd name="T2" fmla="*/ 2147483646 w 133"/>
                <a:gd name="T3" fmla="*/ 2147483646 h 114"/>
                <a:gd name="T4" fmla="*/ 2147483646 w 133"/>
                <a:gd name="T5" fmla="*/ 2147483646 h 114"/>
                <a:gd name="T6" fmla="*/ 2147483646 w 133"/>
                <a:gd name="T7" fmla="*/ 2147483646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114"/>
                <a:gd name="T14" fmla="*/ 133 w 133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114">
                  <a:moveTo>
                    <a:pt x="25" y="114"/>
                  </a:moveTo>
                  <a:cubicBezTo>
                    <a:pt x="0" y="90"/>
                    <a:pt x="0" y="50"/>
                    <a:pt x="25" y="25"/>
                  </a:cubicBezTo>
                  <a:cubicBezTo>
                    <a:pt x="49" y="0"/>
                    <a:pt x="89" y="0"/>
                    <a:pt x="114" y="24"/>
                  </a:cubicBezTo>
                  <a:cubicBezTo>
                    <a:pt x="126" y="36"/>
                    <a:pt x="132" y="51"/>
                    <a:pt x="133" y="68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4D766884-D1AF-408F-A4AA-CB9E316BC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8341" y="4757623"/>
              <a:ext cx="76200" cy="60325"/>
            </a:xfrm>
            <a:custGeom>
              <a:avLst/>
              <a:gdLst>
                <a:gd name="T0" fmla="*/ 2147483646 w 86"/>
                <a:gd name="T1" fmla="*/ 2147483646 h 93"/>
                <a:gd name="T2" fmla="*/ 0 w 86"/>
                <a:gd name="T3" fmla="*/ 0 h 93"/>
                <a:gd name="T4" fmla="*/ 2147483646 w 86"/>
                <a:gd name="T5" fmla="*/ 2147483646 h 93"/>
                <a:gd name="T6" fmla="*/ 2147483646 w 86"/>
                <a:gd name="T7" fmla="*/ 2147483646 h 93"/>
                <a:gd name="T8" fmla="*/ 2147483646 w 86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93"/>
                <a:gd name="T17" fmla="*/ 86 w 86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93">
                  <a:moveTo>
                    <a:pt x="27" y="93"/>
                  </a:moveTo>
                  <a:lnTo>
                    <a:pt x="0" y="0"/>
                  </a:lnTo>
                  <a:cubicBezTo>
                    <a:pt x="25" y="18"/>
                    <a:pt x="57" y="24"/>
                    <a:pt x="86" y="16"/>
                  </a:cubicBezTo>
                  <a:lnTo>
                    <a:pt x="27" y="9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Oval 87">
              <a:extLst>
                <a:ext uri="{FF2B5EF4-FFF2-40B4-BE49-F238E27FC236}">
                  <a16:creationId xmlns:a16="http://schemas.microsoft.com/office/drawing/2014/main" id="{BAB0CD81-985E-4E5A-8E09-F78284FCD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0066" y="5784735"/>
              <a:ext cx="277813" cy="19208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2" name="Oval 88">
              <a:extLst>
                <a:ext uri="{FF2B5EF4-FFF2-40B4-BE49-F238E27FC236}">
                  <a16:creationId xmlns:a16="http://schemas.microsoft.com/office/drawing/2014/main" id="{9EFFE40E-F40F-47E2-A7BF-3BE631F00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0066" y="5784735"/>
              <a:ext cx="277813" cy="192088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3" name="Rectangle 89">
              <a:extLst>
                <a:ext uri="{FF2B5EF4-FFF2-40B4-BE49-F238E27FC236}">
                  <a16:creationId xmlns:a16="http://schemas.microsoft.com/office/drawing/2014/main" id="{2F623096-13F6-4D1E-BEBE-C9BCC805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7854" y="5783148"/>
              <a:ext cx="87312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4" name="Oval 90">
              <a:extLst>
                <a:ext uri="{FF2B5EF4-FFF2-40B4-BE49-F238E27FC236}">
                  <a16:creationId xmlns:a16="http://schemas.microsoft.com/office/drawing/2014/main" id="{4FB50AE2-8711-445B-AAB3-5DE5F80D2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8366" y="5241810"/>
              <a:ext cx="276225" cy="1936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5" name="Oval 91">
              <a:extLst>
                <a:ext uri="{FF2B5EF4-FFF2-40B4-BE49-F238E27FC236}">
                  <a16:creationId xmlns:a16="http://schemas.microsoft.com/office/drawing/2014/main" id="{7FF2A7EA-E69F-4A88-A30B-6BAC610DC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8366" y="5241810"/>
              <a:ext cx="276225" cy="19367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5185FA9D-97EC-45FA-B820-5BCF89785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9329" y="5240223"/>
              <a:ext cx="85725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CBCE1ADA-C1B4-47F1-819C-5B776297E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841" y="4919548"/>
              <a:ext cx="784225" cy="276225"/>
            </a:xfrm>
            <a:custGeom>
              <a:avLst/>
              <a:gdLst>
                <a:gd name="T0" fmla="*/ 2147483646 w 346"/>
                <a:gd name="T1" fmla="*/ 0 h 174"/>
                <a:gd name="T2" fmla="*/ 0 w 346"/>
                <a:gd name="T3" fmla="*/ 2147483646 h 174"/>
                <a:gd name="T4" fmla="*/ 0 60000 65536"/>
                <a:gd name="T5" fmla="*/ 0 60000 65536"/>
                <a:gd name="T6" fmla="*/ 0 w 346"/>
                <a:gd name="T7" fmla="*/ 0 h 174"/>
                <a:gd name="T8" fmla="*/ 346 w 346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6" h="174">
                  <a:moveTo>
                    <a:pt x="346" y="0"/>
                  </a:moveTo>
                  <a:cubicBezTo>
                    <a:pt x="210" y="0"/>
                    <a:pt x="82" y="65"/>
                    <a:pt x="0" y="17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187C1A6F-CDF9-4BA0-89F3-AFB76BE8F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6154" y="5152910"/>
              <a:ext cx="125412" cy="98425"/>
            </a:xfrm>
            <a:custGeom>
              <a:avLst/>
              <a:gdLst>
                <a:gd name="T0" fmla="*/ 0 w 135"/>
                <a:gd name="T1" fmla="*/ 2147483646 h 153"/>
                <a:gd name="T2" fmla="*/ 2147483646 w 135"/>
                <a:gd name="T3" fmla="*/ 2147483646 h 153"/>
                <a:gd name="T4" fmla="*/ 2147483646 w 135"/>
                <a:gd name="T5" fmla="*/ 0 h 153"/>
                <a:gd name="T6" fmla="*/ 2147483646 w 135"/>
                <a:gd name="T7" fmla="*/ 0 h 153"/>
                <a:gd name="T8" fmla="*/ 0 w 135"/>
                <a:gd name="T9" fmla="*/ 2147483646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53"/>
                <a:gd name="T17" fmla="*/ 135 w 135"/>
                <a:gd name="T18" fmla="*/ 153 h 1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53">
                  <a:moveTo>
                    <a:pt x="0" y="153"/>
                  </a:moveTo>
                  <a:lnTo>
                    <a:pt x="135" y="77"/>
                  </a:lnTo>
                  <a:cubicBezTo>
                    <a:pt x="87" y="71"/>
                    <a:pt x="44" y="42"/>
                    <a:pt x="20" y="0"/>
                  </a:cubicBezTo>
                  <a:lnTo>
                    <a:pt x="0" y="15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21FDE685-992B-4381-8F18-51AD18F55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4754" y="5430723"/>
              <a:ext cx="650875" cy="384175"/>
            </a:xfrm>
            <a:custGeom>
              <a:avLst/>
              <a:gdLst>
                <a:gd name="T0" fmla="*/ 2147483646 w 286"/>
                <a:gd name="T1" fmla="*/ 2147483646 h 242"/>
                <a:gd name="T2" fmla="*/ 0 w 286"/>
                <a:gd name="T3" fmla="*/ 0 h 242"/>
                <a:gd name="T4" fmla="*/ 0 60000 65536"/>
                <a:gd name="T5" fmla="*/ 0 60000 65536"/>
                <a:gd name="T6" fmla="*/ 0 w 286"/>
                <a:gd name="T7" fmla="*/ 0 h 242"/>
                <a:gd name="T8" fmla="*/ 286 w 286"/>
                <a:gd name="T9" fmla="*/ 242 h 24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6" h="242">
                  <a:moveTo>
                    <a:pt x="286" y="242"/>
                  </a:moveTo>
                  <a:cubicBezTo>
                    <a:pt x="216" y="136"/>
                    <a:pt x="116" y="5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A5A22ED3-0C0F-4ED1-B9BE-9F9C372F8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0141" y="5397385"/>
              <a:ext cx="144463" cy="82550"/>
            </a:xfrm>
            <a:custGeom>
              <a:avLst/>
              <a:gdLst>
                <a:gd name="T0" fmla="*/ 0 w 155"/>
                <a:gd name="T1" fmla="*/ 2147483646 h 127"/>
                <a:gd name="T2" fmla="*/ 2147483646 w 155"/>
                <a:gd name="T3" fmla="*/ 0 h 127"/>
                <a:gd name="T4" fmla="*/ 2147483646 w 155"/>
                <a:gd name="T5" fmla="*/ 2147483646 h 127"/>
                <a:gd name="T6" fmla="*/ 2147483646 w 155"/>
                <a:gd name="T7" fmla="*/ 2147483646 h 127"/>
                <a:gd name="T8" fmla="*/ 0 w 155"/>
                <a:gd name="T9" fmla="*/ 2147483646 h 1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5"/>
                <a:gd name="T16" fmla="*/ 0 h 127"/>
                <a:gd name="T17" fmla="*/ 155 w 155"/>
                <a:gd name="T18" fmla="*/ 127 h 1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5" h="127">
                  <a:moveTo>
                    <a:pt x="0" y="10"/>
                  </a:moveTo>
                  <a:lnTo>
                    <a:pt x="155" y="0"/>
                  </a:lnTo>
                  <a:cubicBezTo>
                    <a:pt x="118" y="31"/>
                    <a:pt x="98" y="79"/>
                    <a:pt x="101" y="127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Oval 97">
              <a:extLst>
                <a:ext uri="{FF2B5EF4-FFF2-40B4-BE49-F238E27FC236}">
                  <a16:creationId xmlns:a16="http://schemas.microsoft.com/office/drawing/2014/main" id="{98913754-DA93-4390-B443-6FC19F847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816" y="5237048"/>
              <a:ext cx="277813" cy="1936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02" name="Oval 98">
              <a:extLst>
                <a:ext uri="{FF2B5EF4-FFF2-40B4-BE49-F238E27FC236}">
                  <a16:creationId xmlns:a16="http://schemas.microsoft.com/office/drawing/2014/main" id="{9E1A5096-40DA-44E5-B6FA-7B9352870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816" y="5237048"/>
              <a:ext cx="277813" cy="19367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3F17B66D-18BA-4E79-94BE-AD51C6E5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7954" y="5240223"/>
              <a:ext cx="85725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3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04" name="Freeform 100">
              <a:extLst>
                <a:ext uri="{FF2B5EF4-FFF2-40B4-BE49-F238E27FC236}">
                  <a16:creationId xmlns:a16="http://schemas.microsoft.com/office/drawing/2014/main" id="{8FF0015F-7AED-4FC0-B598-C9582A0F2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6916" y="5014798"/>
              <a:ext cx="169863" cy="779462"/>
            </a:xfrm>
            <a:custGeom>
              <a:avLst/>
              <a:gdLst>
                <a:gd name="T0" fmla="*/ 0 w 75"/>
                <a:gd name="T1" fmla="*/ 2147483646 h 491"/>
                <a:gd name="T2" fmla="*/ 2147483646 w 75"/>
                <a:gd name="T3" fmla="*/ 0 h 491"/>
                <a:gd name="T4" fmla="*/ 0 60000 65536"/>
                <a:gd name="T5" fmla="*/ 0 60000 65536"/>
                <a:gd name="T6" fmla="*/ 0 w 75"/>
                <a:gd name="T7" fmla="*/ 0 h 491"/>
                <a:gd name="T8" fmla="*/ 75 w 75"/>
                <a:gd name="T9" fmla="*/ 491 h 49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5" h="491">
                  <a:moveTo>
                    <a:pt x="0" y="491"/>
                  </a:moveTo>
                  <a:cubicBezTo>
                    <a:pt x="68" y="336"/>
                    <a:pt x="75" y="161"/>
                    <a:pt x="22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101">
              <a:extLst>
                <a:ext uri="{FF2B5EF4-FFF2-40B4-BE49-F238E27FC236}">
                  <a16:creationId xmlns:a16="http://schemas.microsoft.com/office/drawing/2014/main" id="{AD72E015-28CD-460B-BBD1-C26EAD12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8504" y="4952885"/>
              <a:ext cx="120650" cy="98425"/>
            </a:xfrm>
            <a:custGeom>
              <a:avLst/>
              <a:gdLst>
                <a:gd name="T0" fmla="*/ 2147483646 w 130"/>
                <a:gd name="T1" fmla="*/ 0 h 154"/>
                <a:gd name="T2" fmla="*/ 0 w 130"/>
                <a:gd name="T3" fmla="*/ 2147483646 h 154"/>
                <a:gd name="T4" fmla="*/ 2147483646 w 130"/>
                <a:gd name="T5" fmla="*/ 2147483646 h 154"/>
                <a:gd name="T6" fmla="*/ 2147483646 w 130"/>
                <a:gd name="T7" fmla="*/ 2147483646 h 154"/>
                <a:gd name="T8" fmla="*/ 2147483646 w 130"/>
                <a:gd name="T9" fmla="*/ 0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54"/>
                <a:gd name="T17" fmla="*/ 130 w 130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54">
                  <a:moveTo>
                    <a:pt x="18" y="0"/>
                  </a:moveTo>
                  <a:lnTo>
                    <a:pt x="0" y="154"/>
                  </a:lnTo>
                  <a:cubicBezTo>
                    <a:pt x="34" y="118"/>
                    <a:pt x="82" y="101"/>
                    <a:pt x="130" y="10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C16900EB-90B9-4D19-925B-65E77B4A6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829" y="5492635"/>
              <a:ext cx="633412" cy="392113"/>
            </a:xfrm>
            <a:custGeom>
              <a:avLst/>
              <a:gdLst>
                <a:gd name="T0" fmla="*/ 0 w 279"/>
                <a:gd name="T1" fmla="*/ 2147483646 h 247"/>
                <a:gd name="T2" fmla="*/ 2147483646 w 279"/>
                <a:gd name="T3" fmla="*/ 0 h 247"/>
                <a:gd name="T4" fmla="*/ 0 60000 65536"/>
                <a:gd name="T5" fmla="*/ 0 60000 65536"/>
                <a:gd name="T6" fmla="*/ 0 w 279"/>
                <a:gd name="T7" fmla="*/ 0 h 247"/>
                <a:gd name="T8" fmla="*/ 279 w 279"/>
                <a:gd name="T9" fmla="*/ 247 h 2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9" h="247">
                  <a:moveTo>
                    <a:pt x="0" y="247"/>
                  </a:moveTo>
                  <a:cubicBezTo>
                    <a:pt x="133" y="226"/>
                    <a:pt x="242" y="130"/>
                    <a:pt x="279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5A3DBA77-94C3-4E61-84F7-E81D71126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9691" y="5427548"/>
              <a:ext cx="123825" cy="95250"/>
            </a:xfrm>
            <a:custGeom>
              <a:avLst/>
              <a:gdLst>
                <a:gd name="T0" fmla="*/ 2147483646 w 134"/>
                <a:gd name="T1" fmla="*/ 0 h 150"/>
                <a:gd name="T2" fmla="*/ 0 w 134"/>
                <a:gd name="T3" fmla="*/ 2147483646 h 150"/>
                <a:gd name="T4" fmla="*/ 2147483646 w 134"/>
                <a:gd name="T5" fmla="*/ 2147483646 h 150"/>
                <a:gd name="T6" fmla="*/ 2147483646 w 134"/>
                <a:gd name="T7" fmla="*/ 0 h 1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50"/>
                <a:gd name="T14" fmla="*/ 134 w 134"/>
                <a:gd name="T15" fmla="*/ 150 h 1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50">
                  <a:moveTo>
                    <a:pt x="97" y="0"/>
                  </a:moveTo>
                  <a:lnTo>
                    <a:pt x="0" y="120"/>
                  </a:lnTo>
                  <a:cubicBezTo>
                    <a:pt x="47" y="108"/>
                    <a:pt x="97" y="119"/>
                    <a:pt x="134" y="15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94DB1C72-6DDA-4951-BAA2-C0DE4F956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8491" y="6180023"/>
              <a:ext cx="46038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900" b="1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A0B2F47B-5DD7-4D94-81EC-7B0D9FCBA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5641" y="6180023"/>
              <a:ext cx="66675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900" b="1">
                  <a:solidFill>
                    <a:srgbClr val="000000"/>
                  </a:solidFill>
                  <a:latin typeface="Arial" panose="020B0604020202020204" pitchFamily="34" charset="0"/>
                </a:rPr>
                <a:t>c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9671093D-0669-441E-98DE-A5E933E72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3904" y="6180023"/>
              <a:ext cx="46037" cy="13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900" b="1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  <a:endParaRPr kumimoji="0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218FD347-1A78-4636-919A-31DE7BE77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204" y="5267210"/>
              <a:ext cx="190500" cy="182563"/>
            </a:xfrm>
            <a:custGeom>
              <a:avLst/>
              <a:gdLst>
                <a:gd name="T0" fmla="*/ 2147483646 w 83"/>
                <a:gd name="T1" fmla="*/ 2147483646 h 115"/>
                <a:gd name="T2" fmla="*/ 2147483646 w 83"/>
                <a:gd name="T3" fmla="*/ 2147483646 h 115"/>
                <a:gd name="T4" fmla="*/ 2147483646 w 83"/>
                <a:gd name="T5" fmla="*/ 2147483646 h 115"/>
                <a:gd name="T6" fmla="*/ 2147483646 w 83"/>
                <a:gd name="T7" fmla="*/ 2147483646 h 1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115"/>
                <a:gd name="T14" fmla="*/ 83 w 83"/>
                <a:gd name="T15" fmla="*/ 115 h 1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115">
                  <a:moveTo>
                    <a:pt x="83" y="12"/>
                  </a:moveTo>
                  <a:cubicBezTo>
                    <a:pt x="55" y="0"/>
                    <a:pt x="24" y="12"/>
                    <a:pt x="12" y="40"/>
                  </a:cubicBezTo>
                  <a:cubicBezTo>
                    <a:pt x="0" y="67"/>
                    <a:pt x="12" y="98"/>
                    <a:pt x="40" y="110"/>
                  </a:cubicBezTo>
                  <a:cubicBezTo>
                    <a:pt x="47" y="113"/>
                    <a:pt x="55" y="115"/>
                    <a:pt x="63" y="11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B87B535B-860A-4CF7-AEAB-765D4914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8516" y="5418023"/>
              <a:ext cx="141288" cy="80962"/>
            </a:xfrm>
            <a:custGeom>
              <a:avLst/>
              <a:gdLst>
                <a:gd name="T0" fmla="*/ 2147483646 w 155"/>
                <a:gd name="T1" fmla="*/ 2147483646 h 125"/>
                <a:gd name="T2" fmla="*/ 2147483646 w 155"/>
                <a:gd name="T3" fmla="*/ 2147483646 h 125"/>
                <a:gd name="T4" fmla="*/ 0 w 155"/>
                <a:gd name="T5" fmla="*/ 0 h 125"/>
                <a:gd name="T6" fmla="*/ 0 w 155"/>
                <a:gd name="T7" fmla="*/ 0 h 125"/>
                <a:gd name="T8" fmla="*/ 2147483646 w 155"/>
                <a:gd name="T9" fmla="*/ 2147483646 h 1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5"/>
                <a:gd name="T16" fmla="*/ 0 h 125"/>
                <a:gd name="T17" fmla="*/ 155 w 155"/>
                <a:gd name="T18" fmla="*/ 125 h 1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5" h="125">
                  <a:moveTo>
                    <a:pt x="155" y="3"/>
                  </a:moveTo>
                  <a:lnTo>
                    <a:pt x="59" y="125"/>
                  </a:lnTo>
                  <a:cubicBezTo>
                    <a:pt x="60" y="76"/>
                    <a:pt x="38" y="30"/>
                    <a:pt x="0" y="0"/>
                  </a:cubicBezTo>
                  <a:lnTo>
                    <a:pt x="155" y="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59B1DD37-D757-48D8-B2A1-68836190C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8641" y="5930785"/>
              <a:ext cx="276225" cy="161925"/>
            </a:xfrm>
            <a:custGeom>
              <a:avLst/>
              <a:gdLst>
                <a:gd name="T0" fmla="*/ 2147483646 w 121"/>
                <a:gd name="T1" fmla="*/ 0 h 102"/>
                <a:gd name="T2" fmla="*/ 2147483646 w 121"/>
                <a:gd name="T3" fmla="*/ 2147483646 h 102"/>
                <a:gd name="T4" fmla="*/ 2147483646 w 121"/>
                <a:gd name="T5" fmla="*/ 2147483646 h 102"/>
                <a:gd name="T6" fmla="*/ 0 w 121"/>
                <a:gd name="T7" fmla="*/ 2147483646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1"/>
                <a:gd name="T13" fmla="*/ 0 h 102"/>
                <a:gd name="T14" fmla="*/ 121 w 121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1" h="102">
                  <a:moveTo>
                    <a:pt x="100" y="0"/>
                  </a:moveTo>
                  <a:cubicBezTo>
                    <a:pt x="121" y="24"/>
                    <a:pt x="118" y="61"/>
                    <a:pt x="93" y="82"/>
                  </a:cubicBezTo>
                  <a:cubicBezTo>
                    <a:pt x="69" y="102"/>
                    <a:pt x="32" y="99"/>
                    <a:pt x="11" y="74"/>
                  </a:cubicBezTo>
                  <a:cubicBezTo>
                    <a:pt x="6" y="68"/>
                    <a:pt x="2" y="61"/>
                    <a:pt x="0" y="5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6086AD78-D166-4883-BDFF-C18DAD19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8316" y="5948248"/>
              <a:ext cx="125413" cy="92075"/>
            </a:xfrm>
            <a:custGeom>
              <a:avLst/>
              <a:gdLst>
                <a:gd name="T0" fmla="*/ 2147483646 w 137"/>
                <a:gd name="T1" fmla="*/ 0 h 144"/>
                <a:gd name="T2" fmla="*/ 0 w 137"/>
                <a:gd name="T3" fmla="*/ 2147483646 h 144"/>
                <a:gd name="T4" fmla="*/ 2147483646 w 137"/>
                <a:gd name="T5" fmla="*/ 2147483646 h 144"/>
                <a:gd name="T6" fmla="*/ 2147483646 w 137"/>
                <a:gd name="T7" fmla="*/ 2147483646 h 144"/>
                <a:gd name="T8" fmla="*/ 2147483646 w 137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7"/>
                <a:gd name="T16" fmla="*/ 0 h 144"/>
                <a:gd name="T17" fmla="*/ 137 w 137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7" h="144">
                  <a:moveTo>
                    <a:pt x="81" y="0"/>
                  </a:moveTo>
                  <a:lnTo>
                    <a:pt x="0" y="131"/>
                  </a:lnTo>
                  <a:cubicBezTo>
                    <a:pt x="45" y="114"/>
                    <a:pt x="96" y="118"/>
                    <a:pt x="137" y="14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Freeform 111">
              <a:extLst>
                <a:ext uri="{FF2B5EF4-FFF2-40B4-BE49-F238E27FC236}">
                  <a16:creationId xmlns:a16="http://schemas.microsoft.com/office/drawing/2014/main" id="{8EEA1A8F-727E-4801-90FA-786B5751D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8704" y="5462473"/>
              <a:ext cx="711200" cy="461962"/>
            </a:xfrm>
            <a:custGeom>
              <a:avLst/>
              <a:gdLst>
                <a:gd name="T0" fmla="*/ 0 w 314"/>
                <a:gd name="T1" fmla="*/ 0 h 291"/>
                <a:gd name="T2" fmla="*/ 2147483646 w 314"/>
                <a:gd name="T3" fmla="*/ 2147483646 h 291"/>
                <a:gd name="T4" fmla="*/ 0 60000 65536"/>
                <a:gd name="T5" fmla="*/ 0 60000 65536"/>
                <a:gd name="T6" fmla="*/ 0 w 314"/>
                <a:gd name="T7" fmla="*/ 0 h 291"/>
                <a:gd name="T8" fmla="*/ 314 w 314"/>
                <a:gd name="T9" fmla="*/ 291 h 29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4" h="291">
                  <a:moveTo>
                    <a:pt x="0" y="0"/>
                  </a:moveTo>
                  <a:cubicBezTo>
                    <a:pt x="64" y="134"/>
                    <a:pt x="176" y="238"/>
                    <a:pt x="314" y="29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BF06A7AC-842B-41BD-8203-31E4BAE54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3229" y="5875223"/>
              <a:ext cx="141287" cy="84137"/>
            </a:xfrm>
            <a:custGeom>
              <a:avLst/>
              <a:gdLst>
                <a:gd name="T0" fmla="*/ 2147483646 w 154"/>
                <a:gd name="T1" fmla="*/ 2147483646 h 131"/>
                <a:gd name="T2" fmla="*/ 0 w 154"/>
                <a:gd name="T3" fmla="*/ 2147483646 h 131"/>
                <a:gd name="T4" fmla="*/ 2147483646 w 154"/>
                <a:gd name="T5" fmla="*/ 0 h 131"/>
                <a:gd name="T6" fmla="*/ 2147483646 w 154"/>
                <a:gd name="T7" fmla="*/ 2147483646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4"/>
                <a:gd name="T13" fmla="*/ 0 h 131"/>
                <a:gd name="T14" fmla="*/ 154 w 154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" h="131">
                  <a:moveTo>
                    <a:pt x="154" y="111"/>
                  </a:moveTo>
                  <a:lnTo>
                    <a:pt x="0" y="131"/>
                  </a:lnTo>
                  <a:cubicBezTo>
                    <a:pt x="35" y="97"/>
                    <a:pt x="52" y="49"/>
                    <a:pt x="46" y="0"/>
                  </a:cubicBezTo>
                  <a:lnTo>
                    <a:pt x="154" y="11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470AE705-5F5A-4AD8-8D3B-F68656203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8666" y="4881448"/>
              <a:ext cx="700088" cy="304800"/>
            </a:xfrm>
            <a:custGeom>
              <a:avLst/>
              <a:gdLst>
                <a:gd name="T0" fmla="*/ 0 w 308"/>
                <a:gd name="T1" fmla="*/ 0 h 192"/>
                <a:gd name="T2" fmla="*/ 2147483646 w 308"/>
                <a:gd name="T3" fmla="*/ 2147483646 h 192"/>
                <a:gd name="T4" fmla="*/ 0 60000 65536"/>
                <a:gd name="T5" fmla="*/ 0 60000 65536"/>
                <a:gd name="T6" fmla="*/ 0 w 308"/>
                <a:gd name="T7" fmla="*/ 0 h 192"/>
                <a:gd name="T8" fmla="*/ 308 w 308"/>
                <a:gd name="T9" fmla="*/ 192 h 19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8" h="192">
                  <a:moveTo>
                    <a:pt x="0" y="0"/>
                  </a:moveTo>
                  <a:cubicBezTo>
                    <a:pt x="122" y="27"/>
                    <a:pt x="230" y="95"/>
                    <a:pt x="308" y="19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114">
              <a:extLst>
                <a:ext uri="{FF2B5EF4-FFF2-40B4-BE49-F238E27FC236}">
                  <a16:creationId xmlns:a16="http://schemas.microsoft.com/office/drawing/2014/main" id="{339721AA-F3D3-4D59-BB3B-A10E14B55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4616" y="5143385"/>
              <a:ext cx="127000" cy="96838"/>
            </a:xfrm>
            <a:custGeom>
              <a:avLst/>
              <a:gdLst>
                <a:gd name="T0" fmla="*/ 2147483646 w 137"/>
                <a:gd name="T1" fmla="*/ 2147483646 h 152"/>
                <a:gd name="T2" fmla="*/ 0 w 137"/>
                <a:gd name="T3" fmla="*/ 2147483646 h 152"/>
                <a:gd name="T4" fmla="*/ 2147483646 w 137"/>
                <a:gd name="T5" fmla="*/ 0 h 152"/>
                <a:gd name="T6" fmla="*/ 2147483646 w 137"/>
                <a:gd name="T7" fmla="*/ 2147483646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7"/>
                <a:gd name="T13" fmla="*/ 0 h 152"/>
                <a:gd name="T14" fmla="*/ 137 w 137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7" h="152">
                  <a:moveTo>
                    <a:pt x="137" y="152"/>
                  </a:moveTo>
                  <a:lnTo>
                    <a:pt x="0" y="82"/>
                  </a:lnTo>
                  <a:cubicBezTo>
                    <a:pt x="48" y="73"/>
                    <a:pt x="89" y="43"/>
                    <a:pt x="111" y="0"/>
                  </a:cubicBezTo>
                  <a:lnTo>
                    <a:pt x="137" y="15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9" name="Object 116">
            <a:extLst>
              <a:ext uri="{FF2B5EF4-FFF2-40B4-BE49-F238E27FC236}">
                <a16:creationId xmlns:a16="http://schemas.microsoft.com/office/drawing/2014/main" id="{02583994-8DC6-48CA-B6F3-6F895A502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228878"/>
              </p:ext>
            </p:extLst>
          </p:nvPr>
        </p:nvGraphicFramePr>
        <p:xfrm>
          <a:off x="6738188" y="2131898"/>
          <a:ext cx="5270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3112" imgH="190417" progId="Equation.DSMT4">
                  <p:embed/>
                </p:oleObj>
              </mc:Choice>
              <mc:Fallback>
                <p:oleObj name="Equation" r:id="rId9" imgW="203112" imgH="190417" progId="Equation.DSMT4">
                  <p:embed/>
                  <p:pic>
                    <p:nvPicPr>
                      <p:cNvPr id="30830" name="Object 116">
                        <a:extLst>
                          <a:ext uri="{FF2B5EF4-FFF2-40B4-BE49-F238E27FC236}">
                            <a16:creationId xmlns:a16="http://schemas.microsoft.com/office/drawing/2014/main" id="{43466D4D-39C7-47D9-8BA6-820E21B309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8188" y="2131898"/>
                        <a:ext cx="5270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7">
            <a:extLst>
              <a:ext uri="{FF2B5EF4-FFF2-40B4-BE49-F238E27FC236}">
                <a16:creationId xmlns:a16="http://schemas.microsoft.com/office/drawing/2014/main" id="{F782C5B0-FC50-44B0-A989-E6B2949E1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497895"/>
              </p:ext>
            </p:extLst>
          </p:nvPr>
        </p:nvGraphicFramePr>
        <p:xfrm>
          <a:off x="7968501" y="2146185"/>
          <a:ext cx="47307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0417" imgH="190417" progId="Equation.DSMT4">
                  <p:embed/>
                </p:oleObj>
              </mc:Choice>
              <mc:Fallback>
                <p:oleObj name="Equation" r:id="rId11" imgW="190417" imgH="190417" progId="Equation.DSMT4">
                  <p:embed/>
                  <p:pic>
                    <p:nvPicPr>
                      <p:cNvPr id="30831" name="Object 117">
                        <a:extLst>
                          <a:ext uri="{FF2B5EF4-FFF2-40B4-BE49-F238E27FC236}">
                            <a16:creationId xmlns:a16="http://schemas.microsoft.com/office/drawing/2014/main" id="{7F4616F5-98B9-452A-BCE9-37BC1DDABD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8501" y="2146185"/>
                        <a:ext cx="47307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文本框 120">
            <a:extLst>
              <a:ext uri="{FF2B5EF4-FFF2-40B4-BE49-F238E27FC236}">
                <a16:creationId xmlns:a16="http://schemas.microsoft.com/office/drawing/2014/main" id="{8427C44A-9CDC-4729-96B4-9FAE7E0C0BFA}"/>
              </a:ext>
            </a:extLst>
          </p:cNvPr>
          <p:cNvSpPr txBox="1"/>
          <p:nvPr/>
        </p:nvSpPr>
        <p:spPr>
          <a:xfrm>
            <a:off x="1743127" y="170785"/>
            <a:ext cx="1031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Matrix and Digraph of Composite Relations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3D5E9A2-85E0-4A94-A3FC-2AE6AAC0D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67550"/>
              </p:ext>
            </p:extLst>
          </p:nvPr>
        </p:nvGraphicFramePr>
        <p:xfrm>
          <a:off x="2019310" y="3861652"/>
          <a:ext cx="8630981" cy="37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232240" imgH="228600" progId="Equation.DSMT4">
                  <p:embed/>
                </p:oleObj>
              </mc:Choice>
              <mc:Fallback>
                <p:oleObj name="Equation" r:id="rId13" imgW="5232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19310" y="3861652"/>
                        <a:ext cx="8630981" cy="377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矩形 121">
            <a:extLst>
              <a:ext uri="{FF2B5EF4-FFF2-40B4-BE49-F238E27FC236}">
                <a16:creationId xmlns:a16="http://schemas.microsoft.com/office/drawing/2014/main" id="{D3E5D4F8-5254-4240-A844-160B8CB40886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幂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5B4DC7B-0AD3-4A46-BE3B-AF6CA27A4F0E}"/>
              </a:ext>
            </a:extLst>
          </p:cNvPr>
          <p:cNvSpPr/>
          <p:nvPr/>
        </p:nvSpPr>
        <p:spPr>
          <a:xfrm>
            <a:off x="8759536" y="3861652"/>
            <a:ext cx="645630" cy="4152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37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43127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Inverse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逆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operation of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D2AC40-0EB6-487A-90EB-1E6F5646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07" y="1145553"/>
            <a:ext cx="8596105" cy="571244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EA2BE5C-112B-4CA9-97C6-B4F5D33B21E3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逆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75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43127" y="170785"/>
            <a:ext cx="1031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The inverse Operation of composition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08F901-F4EA-4B7D-A003-0601F69C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787" y="1051665"/>
            <a:ext cx="8785097" cy="9693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D772BF-3473-4E0B-88C3-9D7906F1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009" y="2144343"/>
            <a:ext cx="8961897" cy="3828620"/>
          </a:xfrm>
          <a:prstGeom prst="rect">
            <a:avLst/>
          </a:prstGeom>
        </p:spPr>
      </p:pic>
      <p:sp>
        <p:nvSpPr>
          <p:cNvPr id="15" name="Text Box 30">
            <a:extLst>
              <a:ext uri="{FF2B5EF4-FFF2-40B4-BE49-F238E27FC236}">
                <a16:creationId xmlns:a16="http://schemas.microsoft.com/office/drawing/2014/main" id="{17BAEA45-4C65-401C-855B-15FF6E337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7577" y="6084182"/>
            <a:ext cx="8959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It can also be understood by using relation matrices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E00FF4-3425-4D43-B711-CFF68323B07F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逆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549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43127" y="170785"/>
            <a:ext cx="1031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The inverse Operation of composition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D74BBF7D-F72A-405D-A5D6-725C50ADE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124" y="3474149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30" name="Object 6">
            <a:extLst>
              <a:ext uri="{FF2B5EF4-FFF2-40B4-BE49-F238E27FC236}">
                <a16:creationId xmlns:a16="http://schemas.microsoft.com/office/drawing/2014/main" id="{C8B3659A-7D52-4B98-8837-07FEEF1633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013795"/>
              </p:ext>
            </p:extLst>
          </p:nvPr>
        </p:nvGraphicFramePr>
        <p:xfrm>
          <a:off x="3548737" y="1599311"/>
          <a:ext cx="1871662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0948" imgH="710891" progId="Equation.DSMT4">
                  <p:embed/>
                </p:oleObj>
              </mc:Choice>
              <mc:Fallback>
                <p:oleObj name="Equation" r:id="rId3" imgW="1040948" imgH="710891" progId="Equation.DSMT4">
                  <p:embed/>
                  <p:pic>
                    <p:nvPicPr>
                      <p:cNvPr id="33797" name="Object 6">
                        <a:extLst>
                          <a:ext uri="{FF2B5EF4-FFF2-40B4-BE49-F238E27FC236}">
                            <a16:creationId xmlns:a16="http://schemas.microsoft.com/office/drawing/2014/main" id="{A4698449-7D0D-4CEA-8F95-A64145E9E9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8737" y="1599311"/>
                        <a:ext cx="1871662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9">
            <a:extLst>
              <a:ext uri="{FF2B5EF4-FFF2-40B4-BE49-F238E27FC236}">
                <a16:creationId xmlns:a16="http://schemas.microsoft.com/office/drawing/2014/main" id="{D68F0E1E-455B-4E52-A6B0-A973CA84B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124" y="3474149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32" name="Object 8">
            <a:extLst>
              <a:ext uri="{FF2B5EF4-FFF2-40B4-BE49-F238E27FC236}">
                <a16:creationId xmlns:a16="http://schemas.microsoft.com/office/drawing/2014/main" id="{EA05CD29-63F1-4D5A-8AE6-65E16C452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486123"/>
              </p:ext>
            </p:extLst>
          </p:nvPr>
        </p:nvGraphicFramePr>
        <p:xfrm>
          <a:off x="6428462" y="1599311"/>
          <a:ext cx="2665412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7950" imgH="710891" progId="Equation.DSMT4">
                  <p:embed/>
                </p:oleObj>
              </mc:Choice>
              <mc:Fallback>
                <p:oleObj name="Equation" r:id="rId5" imgW="1497950" imgH="710891" progId="Equation.DSMT4">
                  <p:embed/>
                  <p:pic>
                    <p:nvPicPr>
                      <p:cNvPr id="33799" name="Object 8">
                        <a:extLst>
                          <a:ext uri="{FF2B5EF4-FFF2-40B4-BE49-F238E27FC236}">
                            <a16:creationId xmlns:a16="http://schemas.microsoft.com/office/drawing/2014/main" id="{9CD961EB-0885-4CC7-B25B-C4446E4F36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462" y="1599311"/>
                        <a:ext cx="2665412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0">
            <a:extLst>
              <a:ext uri="{FF2B5EF4-FFF2-40B4-BE49-F238E27FC236}">
                <a16:creationId xmlns:a16="http://schemas.microsoft.com/office/drawing/2014/main" id="{2B255548-5D2A-4E8B-87A4-CE4D4DE4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155" y="3193032"/>
            <a:ext cx="1116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</a:rPr>
              <a:t>Then 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3060ABB7-FF86-4286-92E9-1D7033D3F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124" y="3474149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35" name="Object 11">
            <a:extLst>
              <a:ext uri="{FF2B5EF4-FFF2-40B4-BE49-F238E27FC236}">
                <a16:creationId xmlns:a16="http://schemas.microsoft.com/office/drawing/2014/main" id="{6A53D56D-A483-4AF0-A4CA-C7DA4E2B63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39787"/>
              </p:ext>
            </p:extLst>
          </p:nvPr>
        </p:nvGraphicFramePr>
        <p:xfrm>
          <a:off x="3035636" y="3193032"/>
          <a:ext cx="1927225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40948" imgH="710891" progId="Equation.DSMT4">
                  <p:embed/>
                </p:oleObj>
              </mc:Choice>
              <mc:Fallback>
                <p:oleObj name="Equation" r:id="rId7" imgW="1040948" imgH="710891" progId="Equation.DSMT4">
                  <p:embed/>
                  <p:pic>
                    <p:nvPicPr>
                      <p:cNvPr id="27652" name="Object 11">
                        <a:extLst>
                          <a:ext uri="{FF2B5EF4-FFF2-40B4-BE49-F238E27FC236}">
                            <a16:creationId xmlns:a16="http://schemas.microsoft.com/office/drawing/2014/main" id="{88FA261D-30CF-4B2D-BE94-B6EADA22C4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5636" y="3193032"/>
                        <a:ext cx="1927225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14">
            <a:extLst>
              <a:ext uri="{FF2B5EF4-FFF2-40B4-BE49-F238E27FC236}">
                <a16:creationId xmlns:a16="http://schemas.microsoft.com/office/drawing/2014/main" id="{BBF642B9-5222-49D2-BB43-500433A0A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124" y="3259836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37" name="Object 13">
            <a:extLst>
              <a:ext uri="{FF2B5EF4-FFF2-40B4-BE49-F238E27FC236}">
                <a16:creationId xmlns:a16="http://schemas.microsoft.com/office/drawing/2014/main" id="{A7E1CF65-9D64-40CF-A265-DE943D24C8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541623"/>
              </p:ext>
            </p:extLst>
          </p:nvPr>
        </p:nvGraphicFramePr>
        <p:xfrm>
          <a:off x="2944414" y="4733893"/>
          <a:ext cx="192405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54100" imgH="1143000" progId="Equation.DSMT4">
                  <p:embed/>
                </p:oleObj>
              </mc:Choice>
              <mc:Fallback>
                <p:oleObj name="Equation" r:id="rId9" imgW="1054100" imgH="1143000" progId="Equation.DSMT4">
                  <p:embed/>
                  <p:pic>
                    <p:nvPicPr>
                      <p:cNvPr id="27653" name="Object 13">
                        <a:extLst>
                          <a:ext uri="{FF2B5EF4-FFF2-40B4-BE49-F238E27FC236}">
                            <a16:creationId xmlns:a16="http://schemas.microsoft.com/office/drawing/2014/main" id="{6FB6A98D-0CE7-45BE-A166-F1F3DE0261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414" y="4733893"/>
                        <a:ext cx="192405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16">
            <a:extLst>
              <a:ext uri="{FF2B5EF4-FFF2-40B4-BE49-F238E27FC236}">
                <a16:creationId xmlns:a16="http://schemas.microsoft.com/office/drawing/2014/main" id="{A53FE369-12A9-4D25-8E3A-0E71CAB86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124" y="3474149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39" name="Object 15">
            <a:extLst>
              <a:ext uri="{FF2B5EF4-FFF2-40B4-BE49-F238E27FC236}">
                <a16:creationId xmlns:a16="http://schemas.microsoft.com/office/drawing/2014/main" id="{F320DECB-B856-4091-94D7-EFF8ECA7CE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524323"/>
              </p:ext>
            </p:extLst>
          </p:nvPr>
        </p:nvGraphicFramePr>
        <p:xfrm>
          <a:off x="5420399" y="3207989"/>
          <a:ext cx="4033837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73300" imgH="711200" progId="Equation.DSMT4">
                  <p:embed/>
                </p:oleObj>
              </mc:Choice>
              <mc:Fallback>
                <p:oleObj name="Equation" r:id="rId11" imgW="2273300" imgH="711200" progId="Equation.DSMT4">
                  <p:embed/>
                  <p:pic>
                    <p:nvPicPr>
                      <p:cNvPr id="27654" name="Object 15">
                        <a:extLst>
                          <a:ext uri="{FF2B5EF4-FFF2-40B4-BE49-F238E27FC236}">
                            <a16:creationId xmlns:a16="http://schemas.microsoft.com/office/drawing/2014/main" id="{55D0B7EE-71E0-4522-ADA0-A9D0D6B4C3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0399" y="3207989"/>
                        <a:ext cx="4033837" cy="126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18">
            <a:extLst>
              <a:ext uri="{FF2B5EF4-FFF2-40B4-BE49-F238E27FC236}">
                <a16:creationId xmlns:a16="http://schemas.microsoft.com/office/drawing/2014/main" id="{A442493D-3800-4100-8EA6-9DADBA922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124" y="3259836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41" name="Object 17">
            <a:extLst>
              <a:ext uri="{FF2B5EF4-FFF2-40B4-BE49-F238E27FC236}">
                <a16:creationId xmlns:a16="http://schemas.microsoft.com/office/drawing/2014/main" id="{0B7B0070-1D16-4D66-8DD5-7B0E840715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813475"/>
              </p:ext>
            </p:extLst>
          </p:nvPr>
        </p:nvGraphicFramePr>
        <p:xfrm>
          <a:off x="5430829" y="4671981"/>
          <a:ext cx="4379913" cy="215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323800" imgH="1143000" progId="Equation.DSMT4">
                  <p:embed/>
                </p:oleObj>
              </mc:Choice>
              <mc:Fallback>
                <p:oleObj name="Equation" r:id="rId13" imgW="2323800" imgH="1143000" progId="Equation.DSMT4">
                  <p:embed/>
                  <p:pic>
                    <p:nvPicPr>
                      <p:cNvPr id="27655" name="Object 17">
                        <a:extLst>
                          <a:ext uri="{FF2B5EF4-FFF2-40B4-BE49-F238E27FC236}">
                            <a16:creationId xmlns:a16="http://schemas.microsoft.com/office/drawing/2014/main" id="{6CD61FF4-EBE8-4972-B9EA-E43CACF123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0829" y="4671981"/>
                        <a:ext cx="4379913" cy="215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17">
            <a:extLst>
              <a:ext uri="{FF2B5EF4-FFF2-40B4-BE49-F238E27FC236}">
                <a16:creationId xmlns:a16="http://schemas.microsoft.com/office/drawing/2014/main" id="{F82EB135-A36E-471D-91A1-6BEC0154D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437" y="1029399"/>
            <a:ext cx="7704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70C0"/>
                </a:solidFill>
                <a:latin typeface="+mn-lt"/>
              </a:rPr>
              <a:t>Example</a:t>
            </a:r>
            <a:r>
              <a:rPr lang="zh-CN" altLang="en-US" b="1" dirty="0">
                <a:solidFill>
                  <a:srgbClr val="0070C0"/>
                </a:solidFill>
                <a:latin typeface="+mn-lt"/>
              </a:rPr>
              <a:t>：</a:t>
            </a:r>
            <a:r>
              <a:rPr lang="en-US" altLang="zh-CN" b="1" dirty="0">
                <a:solidFill>
                  <a:srgbClr val="0070C0"/>
                </a:solidFill>
                <a:latin typeface="+mn-lt"/>
              </a:rPr>
              <a:t>Give</a:t>
            </a:r>
            <a:r>
              <a:rPr lang="zh-CN" altLang="en-US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+mn-lt"/>
              </a:rPr>
              <a:t>the</a:t>
            </a:r>
            <a:r>
              <a:rPr lang="zh-CN" altLang="en-US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+mn-lt"/>
              </a:rPr>
              <a:t>relation matrices </a:t>
            </a:r>
            <a:r>
              <a:rPr lang="en-US" altLang="zh-CN" b="1" i="1" dirty="0">
                <a:latin typeface="+mn-lt"/>
              </a:rPr>
              <a:t>M</a:t>
            </a:r>
            <a:r>
              <a:rPr lang="en-US" altLang="zh-CN" b="1" i="1" baseline="-25000" dirty="0">
                <a:latin typeface="+mn-lt"/>
              </a:rPr>
              <a:t>R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and </a:t>
            </a:r>
            <a:r>
              <a:rPr lang="en-US" altLang="zh-CN" b="1" i="1" dirty="0">
                <a:latin typeface="+mn-lt"/>
              </a:rPr>
              <a:t>M</a:t>
            </a:r>
            <a:r>
              <a:rPr lang="en-US" altLang="zh-CN" b="1" i="1" baseline="-25000" dirty="0">
                <a:latin typeface="+mn-lt"/>
              </a:rPr>
              <a:t>S</a:t>
            </a:r>
            <a:endParaRPr lang="zh-CN" altLang="en-US" dirty="0">
              <a:latin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2D6746B-EF80-4595-856D-D2BEC2801398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逆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DF6FFF2-EC65-409D-811B-0B51F6C5A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365251"/>
              </p:ext>
            </p:extLst>
          </p:nvPr>
        </p:nvGraphicFramePr>
        <p:xfrm>
          <a:off x="9689755" y="2716064"/>
          <a:ext cx="2258100" cy="225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143000" imgH="1143000" progId="Equation.DSMT4">
                  <p:embed/>
                </p:oleObj>
              </mc:Choice>
              <mc:Fallback>
                <p:oleObj name="Equation" r:id="rId15" imgW="11430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689755" y="2716064"/>
                        <a:ext cx="2258100" cy="225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3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43127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Inverse operation of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C9DAAE6E-3DBE-421A-A010-1A46121373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9294" y="1087005"/>
                <a:ext cx="9863328" cy="5797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ts val="0"/>
                  </a:spcBef>
                </a:pPr>
                <a:r>
                  <a:rPr kumimoji="0"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kumimoji="0"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sets</a:t>
                </a:r>
                <a:r>
                  <a:rPr kumimoji="0" lang="zh-CN" altLang="en-US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kumimoji="0" lang="en-US" altLang="zh-CN" sz="28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</a:t>
                </a:r>
                <a:r>
                  <a:rPr kumimoji="0" lang="zh-CN" altLang="en-US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en-US" altLang="zh-CN" sz="2800" b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kumimoji="0"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kumimoji="0" lang="en-US" altLang="zh-CN" sz="2800" b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en-US" altLang="zh-CN" sz="2800" b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kumimoji="0"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relations from </a:t>
                </a:r>
                <a:r>
                  <a:rPr kumimoji="0" lang="en-US" altLang="zh-CN" sz="28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kumimoji="0" lang="en-US" altLang="zh-CN" sz="28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so there are</a:t>
                </a:r>
                <a:r>
                  <a:rPr lang="zh-CN" altLang="en-US" sz="2800" b="1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：</a:t>
                </a:r>
                <a:endParaRPr lang="en-US" altLang="zh-CN" sz="2800" b="1" dirty="0">
                  <a:solidFill>
                    <a:schemeClr val="accent2"/>
                  </a:solidFill>
                  <a:ea typeface="宋体" panose="02010600030101010101" pitchFamily="2" charset="-122"/>
                </a:endParaRPr>
              </a:p>
              <a:p>
                <a:pPr marL="514350" indent="-514350" eaLnBrk="1" hangingPunct="1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b="1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</m:acc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𝑹</m:t>
                    </m:r>
                  </m:oMath>
                </a14:m>
                <a:endParaRPr lang="en-US" altLang="zh-CN" b="1" dirty="0">
                  <a:ea typeface="宋体" panose="02010600030101010101" pitchFamily="2" charset="-122"/>
                </a:endParaRPr>
              </a:p>
              <a:p>
                <a:pPr marL="514350" indent="-514350" eaLnBrk="1" hangingPunct="1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b="1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b="1" dirty="0">
                  <a:ea typeface="宋体" panose="02010600030101010101" pitchFamily="2" charset="-122"/>
                </a:endParaRPr>
              </a:p>
              <a:p>
                <a:pPr marL="514350" indent="-514350" eaLnBrk="1" hangingPunct="1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b="1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b="1" dirty="0">
                  <a:ea typeface="宋体" panose="02010600030101010101" pitchFamily="2" charset="-122"/>
                </a:endParaRPr>
              </a:p>
              <a:p>
                <a:pPr marL="514350" indent="-514350" eaLnBrk="1" hangingPunct="1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b="1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zh-CN" b="1" dirty="0">
                  <a:ea typeface="宋体" panose="02010600030101010101" pitchFamily="2" charset="-122"/>
                </a:endParaRPr>
              </a:p>
              <a:p>
                <a:pPr marL="514350" indent="-514350" eaLnBrk="1" hangingPunct="1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b="1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altLang="zh-CN" b="1" dirty="0">
                  <a:ea typeface="宋体" panose="02010600030101010101" pitchFamily="2" charset="-122"/>
                </a:endParaRPr>
              </a:p>
              <a:p>
                <a:pPr marL="514350" indent="-514350" eaLnBrk="1" hangingPunct="1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b="1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~(</m:t>
                    </m:r>
                    <m:acc>
                      <m:accPr>
                        <m:chr m:val="̃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𝑹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b="1" dirty="0">
                    <a:ea typeface="宋体" panose="02010600030101010101" pitchFamily="2" charset="-122"/>
                  </a:rPr>
                  <a:t>, 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b="1" dirty="0">
                    <a:ea typeface="宋体" panose="02010600030101010101" pitchFamily="2" charset="-12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b="1" dirty="0">
                  <a:ea typeface="宋体" panose="02010600030101010101" pitchFamily="2" charset="-122"/>
                </a:endParaRPr>
              </a:p>
              <a:p>
                <a:pPr marL="514350" indent="-514350" eaLnBrk="1" hangingPunct="1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b="1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b="1" dirty="0">
                    <a:ea typeface="宋体" panose="02010600030101010101" pitchFamily="2" charset="-122"/>
                  </a:rPr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b="1" dirty="0">
                    <a:ea typeface="宋体" panose="02010600030101010101" pitchFamily="2" charset="-122"/>
                  </a:rPr>
                  <a:t>is the inverse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>
                  <a:ea typeface="宋体" panose="02010600030101010101" pitchFamily="2" charset="-122"/>
                </a:endParaRPr>
              </a:p>
              <a:p>
                <a:pPr marL="514350" indent="-514350" eaLnBrk="1" hangingPunct="1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b="1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b="1" dirty="0">
                  <a:ea typeface="宋体" panose="02010600030101010101" pitchFamily="2" charset="-122"/>
                </a:endParaRPr>
              </a:p>
              <a:p>
                <a:pPr marL="514350" indent="-514350" eaLnBrk="1" hangingPunct="1">
                  <a:lnSpc>
                    <a:spcPct val="12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b="1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b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C9DAAE6E-3DBE-421A-A010-1A4612137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9294" y="1087005"/>
                <a:ext cx="9863328" cy="5797100"/>
              </a:xfrm>
              <a:prstGeom prst="rect">
                <a:avLst/>
              </a:prstGeom>
              <a:blipFill>
                <a:blip r:embed="rId3"/>
                <a:stretch>
                  <a:fillRect l="-1236" t="-1052" b="-11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8C70DC2A-3D99-4E9A-859B-2C8F0765CA52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逆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162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43127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Inverse operation of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F6D2A2D2-6734-4476-85FD-CADEC2509E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1576" y="1289304"/>
                <a:ext cx="9616440" cy="53861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</m:acc>
                      </m:e>
                    </m:acc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𝑹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Proof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be arbitrary element in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Thus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⇔〈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〉∈</m:t>
                    </m:r>
                    <m:acc>
                      <m:accPr>
                        <m:chr m:val="̃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zh-CN" altLang="en-US">
                        <a:latin typeface="Cambria Math" panose="02040503050406030204" pitchFamily="18" charset="0"/>
                      </a:rPr>
                      <m:t>⇔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So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</m:acc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𝑹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̃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Proof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F6D2A2D2-6734-4476-85FD-CADEC2509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576" y="1289304"/>
                <a:ext cx="9616440" cy="5386133"/>
              </a:xfrm>
              <a:prstGeom prst="rect">
                <a:avLst/>
              </a:prstGeom>
              <a:blipFill>
                <a:blip r:embed="rId4"/>
                <a:stretch>
                  <a:fillRect l="-1332" t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20">
            <a:extLst>
              <a:ext uri="{FF2B5EF4-FFF2-40B4-BE49-F238E27FC236}">
                <a16:creationId xmlns:a16="http://schemas.microsoft.com/office/drawing/2014/main" id="{C9D1712C-4697-4D2A-B856-D7ED50357C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601887"/>
              </p:ext>
            </p:extLst>
          </p:nvPr>
        </p:nvGraphicFramePr>
        <p:xfrm>
          <a:off x="3636669" y="4583112"/>
          <a:ext cx="5256212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52400" imgH="1015920" progId="Equation.DSMT4">
                  <p:embed/>
                </p:oleObj>
              </mc:Choice>
              <mc:Fallback>
                <p:oleObj name="Equation" r:id="rId5" imgW="2552400" imgH="1015920" progId="Equation.DSMT4">
                  <p:embed/>
                  <p:pic>
                    <p:nvPicPr>
                      <p:cNvPr id="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669" y="4583112"/>
                        <a:ext cx="5256212" cy="209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1FBE4592-D0E7-4F75-A080-04CE86097D7C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逆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140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475E15BF-AB35-4501-AE3F-900014764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3972" y="1156007"/>
                <a:ext cx="9992268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=~(</m:t>
                    </m:r>
                    <m:acc>
                      <m:accPr>
                        <m:chr m:val="̃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𝑹</m:t>
                        </m:r>
                      </m:e>
                    </m:acc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Proof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the inverse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Proof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</a:t>
                </a: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∩~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∩(</m:t>
                      </m:r>
                      <m:acc>
                        <m:accPr>
                          <m:chr m:val="̃"/>
                          <m:ctrlPr>
                            <a:rPr lang="zh-CN" altLang="en-US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~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̃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zh-CN" altLang="en-US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</m:e>
                        <m:sub/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~</m:t>
                      </m:r>
                      <m:acc>
                        <m:accPr>
                          <m:chr m:val="̃"/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475E15BF-AB35-4501-AE3F-900014764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972" y="1156007"/>
                <a:ext cx="9992268" cy="5715000"/>
              </a:xfrm>
              <a:prstGeom prst="rect">
                <a:avLst/>
              </a:prstGeom>
              <a:blipFill>
                <a:blip r:embed="rId4"/>
                <a:stretch>
                  <a:fillRect l="-1281" t="-17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E45CD787-45BD-4C46-9DBA-172061D77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651972"/>
              </p:ext>
            </p:extLst>
          </p:nvPr>
        </p:nvGraphicFramePr>
        <p:xfrm>
          <a:off x="3471863" y="1706563"/>
          <a:ext cx="3906837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28800" imgH="990360" progId="Equation.DSMT4">
                  <p:embed/>
                </p:oleObj>
              </mc:Choice>
              <mc:Fallback>
                <p:oleObj name="Equation" r:id="rId5" imgW="1828800" imgH="990360" progId="Equation.DSMT4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63" y="1706563"/>
                        <a:ext cx="3906837" cy="211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0C1BEA84-C09A-4A21-964B-ECEA07574A2D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逆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D38E9B-F6E0-4B8D-B4D4-D09FAB60FC05}"/>
              </a:ext>
            </a:extLst>
          </p:cNvPr>
          <p:cNvSpPr txBox="1"/>
          <p:nvPr/>
        </p:nvSpPr>
        <p:spPr>
          <a:xfrm>
            <a:off x="1743127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Inverse operation of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145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43127" y="109230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Inverse operation of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3BC4C8-89F1-45C2-AFC9-5E8F34EAD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41" y="1037509"/>
            <a:ext cx="8894835" cy="9632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729AE8-4F15-49C8-A4E5-23CE276F4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141" y="1904352"/>
            <a:ext cx="9071634" cy="49869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4696ECB-B25C-4D97-83E4-6BB21263AD96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逆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059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of relation 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关系的性质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32C12B5-8310-4B88-8231-B7C0B939ABD4}"/>
              </a:ext>
            </a:extLst>
          </p:cNvPr>
          <p:cNvSpPr txBox="1">
            <a:spLocks noChangeArrowheads="1"/>
          </p:cNvSpPr>
          <p:nvPr/>
        </p:nvSpPr>
        <p:spPr>
          <a:xfrm>
            <a:off x="2264352" y="1567664"/>
            <a:ext cx="8001000" cy="50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>
                <a:solidFill>
                  <a:srgbClr val="7030A0"/>
                </a:solidFill>
                <a:ea typeface="宋体" panose="02010600030101010101" pitchFamily="2" charset="-122"/>
              </a:rPr>
              <a:t>Definition: </a:t>
            </a:r>
            <a:r>
              <a:rPr lang="en-US" altLang="zh-CN" b="1">
                <a:ea typeface="宋体" panose="02010600030101010101" pitchFamily="2" charset="-122"/>
              </a:rPr>
              <a:t>let </a:t>
            </a:r>
            <a:r>
              <a:rPr lang="en-US" altLang="zh-CN" b="1" i="1">
                <a:ea typeface="宋体" panose="02010600030101010101" pitchFamily="2" charset="-122"/>
              </a:rPr>
              <a:t>R</a:t>
            </a:r>
            <a:r>
              <a:rPr lang="en-US" altLang="zh-CN" b="1">
                <a:ea typeface="宋体" panose="02010600030101010101" pitchFamily="2" charset="-122"/>
              </a:rPr>
              <a:t> be a </a:t>
            </a:r>
            <a:r>
              <a:rPr lang="en-US" altLang="zh-CN" b="1">
                <a:solidFill>
                  <a:srgbClr val="0070C0"/>
                </a:solidFill>
                <a:ea typeface="宋体" panose="02010600030101010101" pitchFamily="2" charset="-122"/>
              </a:rPr>
              <a:t>binary relation on </a:t>
            </a:r>
            <a:r>
              <a:rPr lang="en-US" altLang="zh-CN" b="1" i="1">
                <a:solidFill>
                  <a:srgbClr val="0070C0"/>
                </a:solidFill>
                <a:ea typeface="宋体" panose="02010600030101010101" pitchFamily="2" charset="-122"/>
              </a:rPr>
              <a:t>A</a:t>
            </a:r>
          </a:p>
          <a:p>
            <a:pPr>
              <a:buFontTx/>
              <a:buNone/>
            </a:pP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EAE261DB-B3FA-4A81-A885-B09B559CD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7052" y="2093127"/>
                <a:ext cx="7850188" cy="1831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(1)For every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, there is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,</a:t>
                </a:r>
                <a:endParaRPr kumimoji="0" lang="zh-CN" altLang="en-US" sz="2600" b="1" dirty="0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is called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reflexive</a:t>
                </a:r>
                <a:r>
                  <a:rPr kumimoji="0" lang="zh-CN" altLang="en-US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（自反的）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. Expressed in terms of</a:t>
                </a:r>
              </a:p>
              <a:p>
                <a:pPr lvl="0" algn="ctr" eaLnBrk="1" hangingPunct="1">
                  <a:spcBef>
                    <a:spcPct val="50000"/>
                  </a:spcBef>
                  <a:buNone/>
                  <a:defRPr/>
                </a:pPr>
                <a:r>
                  <a:rPr kumimoji="0" lang="en-US" altLang="zh-CN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b="1" dirty="0">
                    <a:latin typeface="Times New Roman" panose="02020603050405020304" pitchFamily="18" charset="0"/>
                  </a:rPr>
                  <a:t> is </a:t>
                </a:r>
                <a:r>
                  <a:rPr kumimoji="0"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reflexive </a:t>
                </a:r>
                <a14:m>
                  <m:oMath xmlns:m="http://schemas.openxmlformats.org/officeDocument/2006/math">
                    <m:r>
                      <a:rPr kumimoji="0" lang="zh-CN" alt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⇔</m:t>
                    </m:r>
                    <m:r>
                      <m:rPr>
                        <m:nor/>
                      </m:rPr>
                      <a:rPr kumimoji="0" lang="zh-CN" altLang="en-US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zh-CN" alt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m:rPr>
                        <m:nor/>
                      </m:rP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kumimoji="0" lang="zh-CN" alt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)(</m:t>
                    </m:r>
                    <m:r>
                      <m:rPr>
                        <m:nor/>
                      </m:rPr>
                      <a:rPr kumimoji="0" lang="zh-CN" alt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x</m:t>
                    </m:r>
                    <m:r>
                      <a:rPr kumimoji="0" lang="zh-CN" alt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m:rPr>
                        <m:nor/>
                      </m:rPr>
                      <a:rPr kumimoji="0" lang="zh-CN" alt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A</m:t>
                    </m:r>
                    <m:r>
                      <a:rPr kumimoji="0" lang="zh-CN" alt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d>
                      <m:dPr>
                        <m:begChr m:val="〈"/>
                        <m:endChr m:val="〉"/>
                        <m:ctrlPr>
                          <a:rPr kumimoji="0" lang="zh-CN" alt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zh-CN" alt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kumimoji="0" lang="zh-CN" altLang="en-US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kumimoji="0" lang="zh-CN" alt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</m:d>
                    <m:r>
                      <a:rPr kumimoji="0" lang="zh-CN" alt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m:rPr>
                        <m:nor/>
                      </m:rPr>
                      <a:rPr kumimoji="0" lang="zh-CN" alt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R</m:t>
                    </m:r>
                    <m:r>
                      <m:rPr>
                        <m:nor/>
                      </m:rPr>
                      <a:rPr kumimoji="0" lang="zh-CN" altLang="en-US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EAE261DB-B3FA-4A81-A885-B09B559C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7052" y="2093127"/>
                <a:ext cx="7850188" cy="1831271"/>
              </a:xfrm>
              <a:prstGeom prst="rect">
                <a:avLst/>
              </a:prstGeom>
              <a:blipFill>
                <a:blip r:embed="rId3"/>
                <a:stretch>
                  <a:fillRect l="-1399" t="-2990" r="-311" b="-96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9">
                <a:extLst>
                  <a:ext uri="{FF2B5EF4-FFF2-40B4-BE49-F238E27FC236}">
                    <a16:creationId xmlns:a16="http://schemas.microsoft.com/office/drawing/2014/main" id="{4D4D0AC6-62C7-444B-A74C-095ADFB94B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9758" y="4167287"/>
                <a:ext cx="7850187" cy="203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(2) For every </a:t>
                </a:r>
                <a14:m>
                  <m:oMath xmlns:m="http://schemas.openxmlformats.org/officeDocument/2006/math">
                    <m:r>
                      <a:rPr lang="zh-CN" altLang="en-US" sz="2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there is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〉∉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then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is called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antireflexive</a:t>
                </a:r>
                <a:r>
                  <a:rPr kumimoji="0" lang="zh-CN" altLang="en-US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（反自反的）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Expressed in terms of</a:t>
                </a:r>
              </a:p>
              <a:p>
                <a:pPr lvl="0" algn="ctr" eaLnBrk="1" hangingPunct="1">
                  <a:spcBef>
                    <a:spcPct val="50000"/>
                  </a:spcBef>
                  <a:buNone/>
                  <a:defRPr/>
                </a:pPr>
                <a:r>
                  <a:rPr kumimoji="0" lang="en-US" altLang="zh-CN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kumimoji="0" lang="en-US" altLang="zh-CN" b="1" dirty="0">
                    <a:latin typeface="Times New Roman" panose="02020603050405020304" pitchFamily="18" charset="0"/>
                  </a:rPr>
                  <a:t> is </a:t>
                </a:r>
                <a:r>
                  <a:rPr kumimoji="0"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antireflexive</a:t>
                </a:r>
                <a:r>
                  <a:rPr kumimoji="0"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3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⇔</m:t>
                    </m:r>
                    <m:r>
                      <m:rPr>
                        <m:nor/>
                      </m:rPr>
                      <a:rPr kumimoji="0" lang="zh-CN" altLang="en-US" sz="3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zh-CN" altLang="en-US" sz="3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∀</m:t>
                    </m:r>
                    <m:r>
                      <m:rPr>
                        <m:nor/>
                      </m:rPr>
                      <a:rPr kumimoji="0" lang="zh-CN" alt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kumimoji="0" lang="zh-CN" altLang="en-US" sz="3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)(</m:t>
                    </m:r>
                    <m:r>
                      <m:rPr>
                        <m:nor/>
                      </m:rPr>
                      <a:rPr kumimoji="0" lang="zh-CN" alt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x</m:t>
                    </m:r>
                    <m:r>
                      <a:rPr kumimoji="0" lang="zh-CN" altLang="en-US" sz="3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m:rPr>
                        <m:nor/>
                      </m:rPr>
                      <a:rPr kumimoji="0" lang="zh-CN" alt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A</m:t>
                    </m:r>
                    <m:r>
                      <a:rPr kumimoji="0" lang="zh-CN" altLang="en-US" sz="3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→〈</m:t>
                    </m:r>
                    <m:r>
                      <a:rPr kumimoji="0" lang="zh-CN" alt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zh-CN" altLang="en-US" sz="3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zh-CN" alt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zh-CN" altLang="en-US" sz="3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〉∉</m:t>
                    </m:r>
                    <m:r>
                      <m:rPr>
                        <m:nor/>
                      </m:rPr>
                      <a:rPr kumimoji="0" lang="zh-CN" alt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R</m:t>
                    </m:r>
                    <m:r>
                      <m:rPr>
                        <m:nor/>
                      </m:rPr>
                      <a:rPr kumimoji="0" lang="zh-CN" altLang="en-US" sz="3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 Box 19">
                <a:extLst>
                  <a:ext uri="{FF2B5EF4-FFF2-40B4-BE49-F238E27FC236}">
                    <a16:creationId xmlns:a16="http://schemas.microsoft.com/office/drawing/2014/main" id="{4D4D0AC6-62C7-444B-A74C-095ADFB9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8" y="4167287"/>
                <a:ext cx="7850187" cy="2031325"/>
              </a:xfrm>
              <a:prstGeom prst="rect">
                <a:avLst/>
              </a:prstGeom>
              <a:blipFill>
                <a:blip r:embed="rId4"/>
                <a:stretch>
                  <a:fillRect l="-1786" t="-3604" b="-87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188EAABF-2443-4D08-A7D4-54D575BF8AC1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u="sng" dirty="0">
                <a:solidFill>
                  <a:schemeClr val="bg1"/>
                </a:solidFill>
                <a:cs typeface="+mn-ea"/>
                <a:sym typeface="+mn-lt"/>
              </a:rPr>
              <a:t>关系的性质</a:t>
            </a:r>
            <a:endParaRPr lang="en-US" altLang="zh-CN" b="1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001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9230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闭包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of relations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2B4A0F5A-F991-467A-B024-2CF2F70C1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410" y="1225589"/>
            <a:ext cx="9946366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Definition :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given set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a binary relation on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If another relation 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satisfies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reflexive (symmetric, transitive)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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endParaRPr lang="zh-CN" altLang="en-US" sz="24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For any reflexive (symmetric, transitive) relation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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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then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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then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called the reflexive (symmetric, transitive) closure of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 Box 21">
            <a:extLst>
              <a:ext uri="{FF2B5EF4-FFF2-40B4-BE49-F238E27FC236}">
                <a16:creationId xmlns:a16="http://schemas.microsoft.com/office/drawing/2014/main" id="{B1F1E1C9-DC11-40FA-947D-37E999516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7607" y="4944237"/>
            <a:ext cx="88931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reflexive closure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（自反闭包）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of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represented by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symmetric closure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（对称闭包）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of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represented by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transitive closure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（可传递闭包）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of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represented by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97D354-04AA-4213-B098-0C6D42AE6FA0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339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9230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闭包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of relations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2B4A0F5A-F991-467A-B024-2CF2F70C1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410" y="1225589"/>
            <a:ext cx="99463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How to understand the definition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97D354-04AA-4213-B098-0C6D42AE6FA0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7145D5D-1CEA-4350-BC57-7F0F20988878}"/>
              </a:ext>
            </a:extLst>
          </p:cNvPr>
          <p:cNvSpPr/>
          <p:nvPr/>
        </p:nvSpPr>
        <p:spPr>
          <a:xfrm>
            <a:off x="4046821" y="3536502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2511A04-A907-4CEF-9FF1-0FC3ADF99047}"/>
              </a:ext>
            </a:extLst>
          </p:cNvPr>
          <p:cNvSpPr/>
          <p:nvPr/>
        </p:nvSpPr>
        <p:spPr>
          <a:xfrm>
            <a:off x="3240072" y="4452361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73C4004-D657-4A3D-B087-AB497334E49C}"/>
              </a:ext>
            </a:extLst>
          </p:cNvPr>
          <p:cNvSpPr/>
          <p:nvPr/>
        </p:nvSpPr>
        <p:spPr>
          <a:xfrm>
            <a:off x="2725722" y="3345238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58">
            <a:extLst>
              <a:ext uri="{FF2B5EF4-FFF2-40B4-BE49-F238E27FC236}">
                <a16:creationId xmlns:a16="http://schemas.microsoft.com/office/drawing/2014/main" id="{05764022-642C-4872-BEF5-5304C7977BFF}"/>
              </a:ext>
            </a:extLst>
          </p:cNvPr>
          <p:cNvCxnSpPr>
            <a:cxnSpLocks/>
            <a:stCxn id="18" idx="0"/>
            <a:endCxn id="13" idx="1"/>
          </p:cNvCxnSpPr>
          <p:nvPr/>
        </p:nvCxnSpPr>
        <p:spPr>
          <a:xfrm rot="16200000" flipH="1">
            <a:off x="3391723" y="2878934"/>
            <a:ext cx="247284" cy="1179892"/>
          </a:xfrm>
          <a:prstGeom prst="curvedConnector3">
            <a:avLst>
              <a:gd name="adj1" fmla="val -92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58">
            <a:extLst>
              <a:ext uri="{FF2B5EF4-FFF2-40B4-BE49-F238E27FC236}">
                <a16:creationId xmlns:a16="http://schemas.microsoft.com/office/drawing/2014/main" id="{9B6CD8DE-361B-4354-BA0F-F34B03580FD6}"/>
              </a:ext>
            </a:extLst>
          </p:cNvPr>
          <p:cNvCxnSpPr>
            <a:cxnSpLocks/>
            <a:stCxn id="18" idx="2"/>
            <a:endCxn id="17" idx="2"/>
          </p:cNvCxnSpPr>
          <p:nvPr/>
        </p:nvCxnSpPr>
        <p:spPr>
          <a:xfrm rot="10800000" flipH="1" flipV="1">
            <a:off x="2725722" y="3536502"/>
            <a:ext cx="514350" cy="1107123"/>
          </a:xfrm>
          <a:prstGeom prst="curvedConnector3">
            <a:avLst>
              <a:gd name="adj1" fmla="val -44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E254CDD6-FF47-4183-B4A2-C00FD7E888BB}"/>
              </a:ext>
            </a:extLst>
          </p:cNvPr>
          <p:cNvSpPr/>
          <p:nvPr/>
        </p:nvSpPr>
        <p:spPr>
          <a:xfrm>
            <a:off x="4465165" y="5291665"/>
            <a:ext cx="1567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⊆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lang="zh-CN" altLang="en-US" sz="28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07D5C62-5B23-43AB-A438-B1D7776150E9}"/>
              </a:ext>
            </a:extLst>
          </p:cNvPr>
          <p:cNvSpPr/>
          <p:nvPr/>
        </p:nvSpPr>
        <p:spPr>
          <a:xfrm>
            <a:off x="3331421" y="218650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endParaRPr lang="zh-CN" altLang="en-US" sz="28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3744318-3E6D-4687-B7F2-FD68D0361974}"/>
              </a:ext>
            </a:extLst>
          </p:cNvPr>
          <p:cNvSpPr/>
          <p:nvPr/>
        </p:nvSpPr>
        <p:spPr>
          <a:xfrm>
            <a:off x="9164349" y="2088658"/>
            <a:ext cx="599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</a:t>
            </a:r>
            <a:endParaRPr lang="zh-CN" altLang="en-US" sz="28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7500C8F-E9AD-4C66-854A-405D44552C56}"/>
              </a:ext>
            </a:extLst>
          </p:cNvPr>
          <p:cNvSpPr/>
          <p:nvPr/>
        </p:nvSpPr>
        <p:spPr>
          <a:xfrm>
            <a:off x="6294991" y="2170243"/>
            <a:ext cx="511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endParaRPr lang="zh-CN" altLang="en-US" sz="28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4E782AA2-7536-44F9-B081-41535A399050}"/>
              </a:ext>
            </a:extLst>
          </p:cNvPr>
          <p:cNvSpPr/>
          <p:nvPr/>
        </p:nvSpPr>
        <p:spPr>
          <a:xfrm>
            <a:off x="7096324" y="3620264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A997C662-BA67-484F-A222-EFF9E54E6E3D}"/>
              </a:ext>
            </a:extLst>
          </p:cNvPr>
          <p:cNvSpPr/>
          <p:nvPr/>
        </p:nvSpPr>
        <p:spPr>
          <a:xfrm>
            <a:off x="6289575" y="4536123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1E9BD413-8B1D-483C-8B00-1F326B8546A2}"/>
              </a:ext>
            </a:extLst>
          </p:cNvPr>
          <p:cNvSpPr/>
          <p:nvPr/>
        </p:nvSpPr>
        <p:spPr>
          <a:xfrm>
            <a:off x="5775225" y="3429000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5" name="直接箭头连接符 58">
            <a:extLst>
              <a:ext uri="{FF2B5EF4-FFF2-40B4-BE49-F238E27FC236}">
                <a16:creationId xmlns:a16="http://schemas.microsoft.com/office/drawing/2014/main" id="{7DF2AB58-AE18-467C-8959-24C6D768ECE2}"/>
              </a:ext>
            </a:extLst>
          </p:cNvPr>
          <p:cNvCxnSpPr>
            <a:cxnSpLocks/>
            <a:stCxn id="64" idx="0"/>
            <a:endCxn id="62" idx="1"/>
          </p:cNvCxnSpPr>
          <p:nvPr/>
        </p:nvCxnSpPr>
        <p:spPr>
          <a:xfrm rot="16200000" flipH="1">
            <a:off x="6441226" y="2962696"/>
            <a:ext cx="247284" cy="1179892"/>
          </a:xfrm>
          <a:prstGeom prst="curvedConnector3">
            <a:avLst>
              <a:gd name="adj1" fmla="val -92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58">
            <a:extLst>
              <a:ext uri="{FF2B5EF4-FFF2-40B4-BE49-F238E27FC236}">
                <a16:creationId xmlns:a16="http://schemas.microsoft.com/office/drawing/2014/main" id="{FE49A02C-6E24-4FDA-8255-79C9D06F5815}"/>
              </a:ext>
            </a:extLst>
          </p:cNvPr>
          <p:cNvCxnSpPr>
            <a:cxnSpLocks/>
            <a:stCxn id="64" idx="2"/>
            <a:endCxn id="63" idx="2"/>
          </p:cNvCxnSpPr>
          <p:nvPr/>
        </p:nvCxnSpPr>
        <p:spPr>
          <a:xfrm rot="10800000" flipH="1" flipV="1">
            <a:off x="5775225" y="3620264"/>
            <a:ext cx="514350" cy="1107123"/>
          </a:xfrm>
          <a:prstGeom prst="curvedConnector3">
            <a:avLst>
              <a:gd name="adj1" fmla="val -44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58">
            <a:extLst>
              <a:ext uri="{FF2B5EF4-FFF2-40B4-BE49-F238E27FC236}">
                <a16:creationId xmlns:a16="http://schemas.microsoft.com/office/drawing/2014/main" id="{49EA6D59-688A-400B-95F0-A23E619C4A64}"/>
              </a:ext>
            </a:extLst>
          </p:cNvPr>
          <p:cNvCxnSpPr>
            <a:cxnSpLocks/>
            <a:stCxn id="63" idx="1"/>
            <a:endCxn id="64" idx="5"/>
          </p:cNvCxnSpPr>
          <p:nvPr/>
        </p:nvCxnSpPr>
        <p:spPr>
          <a:xfrm flipH="1" flipV="1">
            <a:off x="6116128" y="3755509"/>
            <a:ext cx="231937" cy="83663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58">
            <a:extLst>
              <a:ext uri="{FF2B5EF4-FFF2-40B4-BE49-F238E27FC236}">
                <a16:creationId xmlns:a16="http://schemas.microsoft.com/office/drawing/2014/main" id="{08795A5B-8D13-4966-ADE0-4D1A9ACDF0F1}"/>
              </a:ext>
            </a:extLst>
          </p:cNvPr>
          <p:cNvCxnSpPr>
            <a:cxnSpLocks/>
            <a:stCxn id="62" idx="2"/>
            <a:endCxn id="64" idx="6"/>
          </p:cNvCxnSpPr>
          <p:nvPr/>
        </p:nvCxnSpPr>
        <p:spPr>
          <a:xfrm flipH="1" flipV="1">
            <a:off x="6174618" y="3620265"/>
            <a:ext cx="921706" cy="19126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1831DD44-A3BE-43A7-955B-A9084FACD013}"/>
              </a:ext>
            </a:extLst>
          </p:cNvPr>
          <p:cNvSpPr/>
          <p:nvPr/>
        </p:nvSpPr>
        <p:spPr>
          <a:xfrm>
            <a:off x="10078996" y="3672616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4EA02402-F8EF-4840-9629-66B34AFFFB34}"/>
              </a:ext>
            </a:extLst>
          </p:cNvPr>
          <p:cNvSpPr/>
          <p:nvPr/>
        </p:nvSpPr>
        <p:spPr>
          <a:xfrm>
            <a:off x="9272247" y="4588475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21CB9FEB-5B3A-46C9-930B-E08F099835DC}"/>
              </a:ext>
            </a:extLst>
          </p:cNvPr>
          <p:cNvSpPr/>
          <p:nvPr/>
        </p:nvSpPr>
        <p:spPr>
          <a:xfrm>
            <a:off x="8757897" y="3481352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1" name="直接箭头连接符 58">
            <a:extLst>
              <a:ext uri="{FF2B5EF4-FFF2-40B4-BE49-F238E27FC236}">
                <a16:creationId xmlns:a16="http://schemas.microsoft.com/office/drawing/2014/main" id="{EB866E5E-808D-43E5-87F8-3334E2845FEE}"/>
              </a:ext>
            </a:extLst>
          </p:cNvPr>
          <p:cNvCxnSpPr>
            <a:cxnSpLocks/>
            <a:stCxn id="90" idx="0"/>
            <a:endCxn id="88" idx="1"/>
          </p:cNvCxnSpPr>
          <p:nvPr/>
        </p:nvCxnSpPr>
        <p:spPr>
          <a:xfrm rot="16200000" flipH="1">
            <a:off x="9423898" y="3015048"/>
            <a:ext cx="247284" cy="1179892"/>
          </a:xfrm>
          <a:prstGeom prst="curvedConnector3">
            <a:avLst>
              <a:gd name="adj1" fmla="val -92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58">
            <a:extLst>
              <a:ext uri="{FF2B5EF4-FFF2-40B4-BE49-F238E27FC236}">
                <a16:creationId xmlns:a16="http://schemas.microsoft.com/office/drawing/2014/main" id="{329D24F2-9AE1-4800-98BC-2FCD2683CB56}"/>
              </a:ext>
            </a:extLst>
          </p:cNvPr>
          <p:cNvCxnSpPr>
            <a:cxnSpLocks/>
            <a:stCxn id="90" idx="2"/>
            <a:endCxn id="89" idx="2"/>
          </p:cNvCxnSpPr>
          <p:nvPr/>
        </p:nvCxnSpPr>
        <p:spPr>
          <a:xfrm rot="10800000" flipH="1" flipV="1">
            <a:off x="8757897" y="3672616"/>
            <a:ext cx="514350" cy="1107123"/>
          </a:xfrm>
          <a:prstGeom prst="curvedConnector3">
            <a:avLst>
              <a:gd name="adj1" fmla="val -44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58">
            <a:extLst>
              <a:ext uri="{FF2B5EF4-FFF2-40B4-BE49-F238E27FC236}">
                <a16:creationId xmlns:a16="http://schemas.microsoft.com/office/drawing/2014/main" id="{20A469C3-A2E1-4E71-B470-9C2EDC1F2952}"/>
              </a:ext>
            </a:extLst>
          </p:cNvPr>
          <p:cNvCxnSpPr>
            <a:cxnSpLocks/>
            <a:stCxn id="89" idx="1"/>
            <a:endCxn id="90" idx="5"/>
          </p:cNvCxnSpPr>
          <p:nvPr/>
        </p:nvCxnSpPr>
        <p:spPr>
          <a:xfrm flipH="1" flipV="1">
            <a:off x="9098800" y="3807861"/>
            <a:ext cx="231937" cy="83663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58">
            <a:extLst>
              <a:ext uri="{FF2B5EF4-FFF2-40B4-BE49-F238E27FC236}">
                <a16:creationId xmlns:a16="http://schemas.microsoft.com/office/drawing/2014/main" id="{8373E889-5316-4B66-AF37-DA3F8615DFBF}"/>
              </a:ext>
            </a:extLst>
          </p:cNvPr>
          <p:cNvCxnSpPr>
            <a:cxnSpLocks/>
            <a:stCxn id="88" idx="2"/>
            <a:endCxn id="90" idx="6"/>
          </p:cNvCxnSpPr>
          <p:nvPr/>
        </p:nvCxnSpPr>
        <p:spPr>
          <a:xfrm flipH="1" flipV="1">
            <a:off x="9157290" y="3672617"/>
            <a:ext cx="921706" cy="19126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58">
            <a:extLst>
              <a:ext uri="{FF2B5EF4-FFF2-40B4-BE49-F238E27FC236}">
                <a16:creationId xmlns:a16="http://schemas.microsoft.com/office/drawing/2014/main" id="{AA633789-911E-4E60-A08B-D0264AFFAE2D}"/>
              </a:ext>
            </a:extLst>
          </p:cNvPr>
          <p:cNvCxnSpPr>
            <a:cxnSpLocks/>
            <a:stCxn id="89" idx="7"/>
            <a:endCxn id="88" idx="4"/>
          </p:cNvCxnSpPr>
          <p:nvPr/>
        </p:nvCxnSpPr>
        <p:spPr>
          <a:xfrm rot="5400000" flipH="1" flipV="1">
            <a:off x="9651246" y="4017049"/>
            <a:ext cx="589350" cy="665543"/>
          </a:xfrm>
          <a:prstGeom prst="curvedConnector3">
            <a:avLst>
              <a:gd name="adj1" fmla="val 50000"/>
            </a:avLst>
          </a:prstGeom>
          <a:ln w="28575">
            <a:solidFill>
              <a:srgbClr val="FF9409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58">
            <a:extLst>
              <a:ext uri="{FF2B5EF4-FFF2-40B4-BE49-F238E27FC236}">
                <a16:creationId xmlns:a16="http://schemas.microsoft.com/office/drawing/2014/main" id="{D2DD16EA-73F8-40D7-8DEE-734FC299F20A}"/>
              </a:ext>
            </a:extLst>
          </p:cNvPr>
          <p:cNvCxnSpPr>
            <a:cxnSpLocks/>
            <a:stCxn id="88" idx="5"/>
            <a:endCxn id="89" idx="6"/>
          </p:cNvCxnSpPr>
          <p:nvPr/>
        </p:nvCxnSpPr>
        <p:spPr>
          <a:xfrm rot="5400000">
            <a:off x="9655463" y="4015303"/>
            <a:ext cx="780615" cy="748259"/>
          </a:xfrm>
          <a:prstGeom prst="curvedConnector2">
            <a:avLst/>
          </a:prstGeom>
          <a:ln w="28575">
            <a:solidFill>
              <a:srgbClr val="FF9409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B8562E4A-66EE-4A39-B75C-1CAC2DFF963D}"/>
              </a:ext>
            </a:extLst>
          </p:cNvPr>
          <p:cNvSpPr/>
          <p:nvPr/>
        </p:nvSpPr>
        <p:spPr>
          <a:xfrm>
            <a:off x="7705013" y="5313070"/>
            <a:ext cx="21474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⊆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</a:t>
            </a:r>
          </a:p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⊆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</a:t>
            </a:r>
            <a:endParaRPr lang="zh-CN" altLang="en-US" sz="28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1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0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5D84097C-1AB2-4922-88BC-68116C648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638" y="1238949"/>
            <a:ext cx="9506860" cy="2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Theorem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given set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a relation on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Then there are: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 if and only if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 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reflexive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 if and only if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 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symmetric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 if and only if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 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the transitive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6297EE-9264-4771-8A8D-1150BAA4BF75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933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2D3CAED0-0864-48AB-81F5-77342301A7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5760" y="1304544"/>
                <a:ext cx="8784976" cy="43998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Theorem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given set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relation on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the identity relation on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</a:t>
                </a:r>
              </a:p>
              <a:p>
                <a:pPr mar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Integer Set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Z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reflexive closure of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“≤”；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reflexive closure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reflexive closure of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“≠”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total relation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reflexive closure of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null relation is identity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 </a:t>
                </a:r>
              </a:p>
              <a:p>
                <a:pPr>
                  <a:spcBef>
                    <a:spcPts val="1200"/>
                  </a:spcBef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2D3CAED0-0864-48AB-81F5-77342301A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60" y="1304544"/>
                <a:ext cx="8784976" cy="4399823"/>
              </a:xfrm>
              <a:prstGeom prst="rect">
                <a:avLst/>
              </a:prstGeom>
              <a:blipFill>
                <a:blip r:embed="rId3"/>
                <a:stretch>
                  <a:fillRect l="-1249" t="-2770" r="-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975FE600-AEC6-4BB3-AB17-162552BD6E82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29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0FE74257-67B7-455F-AA2B-C1BF756EA2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1688" y="1143000"/>
                <a:ext cx="8834536" cy="416264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Theorem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given set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relation on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X, then</a:t>
                </a:r>
                <a:endParaRPr lang="en-US" altLang="zh-CN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zh-CN" alt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acc>
                        <m:accPr>
                          <m:chr m:val="̃"/>
                          <m:ctrlPr>
                            <a:rPr lang="zh-CN" alt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Integer Set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Z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，，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symmetric closure of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“≠”；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symmetric closure of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“≤”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total relation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symmetric closure of 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b="1" i="1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b="1" i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b="1" i="1" baseline="-2500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symmetric closure of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“≠”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“≠”。 </a:t>
                </a:r>
              </a:p>
              <a:p>
                <a:pPr>
                  <a:lnSpc>
                    <a:spcPct val="100000"/>
                  </a:lnSpc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0FE74257-67B7-455F-AA2B-C1BF756EA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688" y="1143000"/>
                <a:ext cx="8834536" cy="4162647"/>
              </a:xfrm>
              <a:prstGeom prst="rect">
                <a:avLst/>
              </a:prstGeom>
              <a:blipFill>
                <a:blip r:embed="rId3"/>
                <a:stretch>
                  <a:fillRect l="-1242"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CDBB84A4-0FDC-4BAE-A7F0-7FD529EC4AA6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47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4E66A41A-EA89-46BE-8FEA-627D1031E9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6968" y="1299972"/>
                <a:ext cx="10139144" cy="494943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Theorem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given set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relation on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X, then</a:t>
                </a:r>
                <a:endParaRPr lang="en-US" altLang="zh-CN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Upp>
                        <m:limUp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</m:e>
                            <m:lim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zh-CN" alt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sSup>
                        <m:sSu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∪⋅⋅⋅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fact, it can be proved that if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#</m:t>
                    </m:r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𝑿</m:t>
                    </m:r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𝒏</m:t>
                    </m:r>
                  </m:oMath>
                </a14:m>
                <a:r>
                  <a:rPr kumimoji="1"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:endParaRPr kumimoji="1"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Upp>
                      <m:limUppPr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zh-CN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zh-CN" altLang="en-US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  <m:lim>
                            <m:r>
                              <a:rPr lang="zh-CN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zh-CN" altLang="en-US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lim>
                        </m:limLow>
                      </m:e>
                      <m:lim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lim>
                    </m:limUpp>
                    <m:sSup>
                      <m:sSupPr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∪⋅⋅⋅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4E66A41A-EA89-46BE-8FEA-627D103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68" y="1299972"/>
                <a:ext cx="10139144" cy="4949437"/>
              </a:xfrm>
              <a:prstGeom prst="rect">
                <a:avLst/>
              </a:prstGeom>
              <a:blipFill>
                <a:blip r:embed="rId3"/>
                <a:stretch>
                  <a:fillRect l="-1082" t="-2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D2F16B45-7B68-4B51-BED0-3E0E0D2681E2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2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7E3123BA-27D4-4F9F-B693-3811F0956CD3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019493"/>
            <a:ext cx="9320213" cy="2579687"/>
            <a:chOff x="657" y="527"/>
            <a:chExt cx="5361" cy="1826"/>
          </a:xfrm>
        </p:grpSpPr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7E7CE57E-2A15-4CFC-8A92-68C4D35CA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527"/>
              <a:ext cx="5035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1" i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Example</a:t>
              </a:r>
              <a:r>
                <a:rPr lang="zh-CN" altLang="en-US" sz="2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Let set 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={</a:t>
              </a:r>
              <a:r>
                <a:rPr lang="en-US" altLang="zh-CN" sz="2800" i="1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a,b,c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}, 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 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S 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are the relations on 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if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Object 5">
              <a:extLst>
                <a:ext uri="{FF2B5EF4-FFF2-40B4-BE49-F238E27FC236}">
                  <a16:creationId xmlns:a16="http://schemas.microsoft.com/office/drawing/2014/main" id="{BB187E35-7F14-4498-9EAB-CCFA4BD5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97" y="897"/>
            <a:ext cx="2131" cy="6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459866" imgH="431613" progId="Equation.DSMT4">
                    <p:embed/>
                  </p:oleObj>
                </mc:Choice>
                <mc:Fallback>
                  <p:oleObj name="Equation" r:id="rId3" imgW="1459866" imgH="431613" progId="Equation.DSMT4">
                    <p:embed/>
                    <p:pic>
                      <p:nvPicPr>
                        <p:cNvPr id="8207" name="Object 5">
                          <a:extLst>
                            <a:ext uri="{FF2B5EF4-FFF2-40B4-BE49-F238E27FC236}">
                              <a16:creationId xmlns:a16="http://schemas.microsoft.com/office/drawing/2014/main" id="{5B9556ED-3E88-46ED-B834-229379A678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7" y="897"/>
                          <a:ext cx="2131" cy="6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EEDCB57C-4815-45C8-B7D7-2D38E017F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1525"/>
              <a:ext cx="5361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Try to find out 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),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), and draw the digraphs of the relations.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 Box 7">
            <a:extLst>
              <a:ext uri="{FF2B5EF4-FFF2-40B4-BE49-F238E27FC236}">
                <a16:creationId xmlns:a16="http://schemas.microsoft.com/office/drawing/2014/main" id="{1C09D85C-8F8D-46A9-AC9C-168BB73D7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017" y="3014300"/>
            <a:ext cx="1471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Solution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graphicFrame>
        <p:nvGraphicFramePr>
          <p:cNvPr id="20" name="Object 8">
            <a:extLst>
              <a:ext uri="{FF2B5EF4-FFF2-40B4-BE49-F238E27FC236}">
                <a16:creationId xmlns:a16="http://schemas.microsoft.com/office/drawing/2014/main" id="{865DA82A-6F0C-4F16-B56C-BBA17F7CA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306637"/>
              </p:ext>
            </p:extLst>
          </p:nvPr>
        </p:nvGraphicFramePr>
        <p:xfrm>
          <a:off x="4734719" y="3053502"/>
          <a:ext cx="333216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85720" imgH="228600" progId="Equation.DSMT4">
                  <p:embed/>
                </p:oleObj>
              </mc:Choice>
              <mc:Fallback>
                <p:oleObj name="Equation" r:id="rId5" imgW="1485720" imgH="228600" progId="Equation.DSMT4">
                  <p:embed/>
                  <p:pic>
                    <p:nvPicPr>
                      <p:cNvPr id="6146" name="Object 8">
                        <a:extLst>
                          <a:ext uri="{FF2B5EF4-FFF2-40B4-BE49-F238E27FC236}">
                            <a16:creationId xmlns:a16="http://schemas.microsoft.com/office/drawing/2014/main" id="{7BDA834C-5D6B-4713-976D-4C2F10D3A2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19" y="3053502"/>
                        <a:ext cx="333216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0">
            <a:extLst>
              <a:ext uri="{FF2B5EF4-FFF2-40B4-BE49-F238E27FC236}">
                <a16:creationId xmlns:a16="http://schemas.microsoft.com/office/drawing/2014/main" id="{C042DCE4-68F0-4F28-B68E-DD0E215EC6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536835"/>
              </p:ext>
            </p:extLst>
          </p:nvPr>
        </p:nvGraphicFramePr>
        <p:xfrm>
          <a:off x="2640012" y="3525859"/>
          <a:ext cx="738028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57600" imgH="457200" progId="Equation.DSMT4">
                  <p:embed/>
                </p:oleObj>
              </mc:Choice>
              <mc:Fallback>
                <p:oleObj name="Equation" r:id="rId7" imgW="3657600" imgH="457200" progId="Equation.DSMT4">
                  <p:embed/>
                  <p:pic>
                    <p:nvPicPr>
                      <p:cNvPr id="6147" name="Object 10">
                        <a:extLst>
                          <a:ext uri="{FF2B5EF4-FFF2-40B4-BE49-F238E27FC236}">
                            <a16:creationId xmlns:a16="http://schemas.microsoft.com/office/drawing/2014/main" id="{6CEBBCFA-626C-45FB-BC0D-5530995188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2" y="3525859"/>
                        <a:ext cx="7380288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17">
            <a:extLst>
              <a:ext uri="{FF2B5EF4-FFF2-40B4-BE49-F238E27FC236}">
                <a16:creationId xmlns:a16="http://schemas.microsoft.com/office/drawing/2014/main" id="{CBD42A09-8AE8-4EBD-9457-E87A5DD7C0CE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4265930"/>
            <a:ext cx="7632700" cy="2546350"/>
            <a:chOff x="839" y="2069"/>
            <a:chExt cx="4808" cy="1604"/>
          </a:xfrm>
        </p:grpSpPr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56912221-BE2B-423D-A517-A271EF773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2069"/>
              <a:ext cx="4808" cy="1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14">
              <a:extLst>
                <a:ext uri="{FF2B5EF4-FFF2-40B4-BE49-F238E27FC236}">
                  <a16:creationId xmlns:a16="http://schemas.microsoft.com/office/drawing/2014/main" id="{2C7DBCE2-ED40-45E3-88B4-631BE5F6D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3294"/>
              <a:ext cx="6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R,t(R)</a:t>
              </a:r>
            </a:p>
          </p:txBody>
        </p:sp>
        <p:sp>
          <p:nvSpPr>
            <p:cNvPr id="25" name="Text Box 15">
              <a:extLst>
                <a:ext uri="{FF2B5EF4-FFF2-40B4-BE49-F238E27FC236}">
                  <a16:creationId xmlns:a16="http://schemas.microsoft.com/office/drawing/2014/main" id="{9F7D49A3-87E6-4D7B-92DE-3A15E029D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339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26" name="Text Box 16">
              <a:extLst>
                <a:ext uri="{FF2B5EF4-FFF2-40B4-BE49-F238E27FC236}">
                  <a16:creationId xmlns:a16="http://schemas.microsoft.com/office/drawing/2014/main" id="{E5D986FB-6E3C-47E6-AAC2-35C7EE309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3385"/>
              <a:ext cx="5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t(S)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D181637B-5CAD-4D49-B4F6-09A1DADC335D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762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7A80FE01-325F-42A2-83D8-0C9BE14AB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682" y="1042931"/>
            <a:ext cx="87090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Theorem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let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be a set,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a relation on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so there is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reflexive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then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are reflexive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symmetric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then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are symmetric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transitive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then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is transitive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58D80C-8A50-4737-B92F-52034E2A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444" y="3343490"/>
            <a:ext cx="8669263" cy="378032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3A75222-70EB-4C56-975B-224B4FAAE640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79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51193E-F8C9-46EE-96DD-6F6F00B7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93" y="1145553"/>
            <a:ext cx="8736325" cy="571244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F7FF776-08B0-4196-A08D-8C42B293897A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14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637CED-01E0-4B4D-BD10-D76E91A2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421" y="1048547"/>
            <a:ext cx="8919221" cy="571244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0CF7DA5-0E5B-4A9B-AFC3-47CD5C2F3DBF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490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653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of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418138F6-B248-475A-A2CC-BA14FF930F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0071" y="1160293"/>
                <a:ext cx="9971955" cy="1492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(3)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zh-CN" altLang="en-US" sz="2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, if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is called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symmetric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（对称的）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. Expressed in terms of 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is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symmetric</a:t>
                </a:r>
                <a:r>
                  <a:rPr lang="zh-CN" altLang="en-US" sz="26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  <m:r>
                          <a:rPr lang="zh-CN" altLang="en-US" sz="26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(∀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)(∀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6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zh-CN" altLang="en-US" sz="26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〈</m:t>
                        </m:r>
                        <m:r>
                          <a:rPr lang="zh-CN" altLang="en-US" sz="2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→〈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kumimoji="0" lang="zh-CN" altLang="en-US" sz="2600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418138F6-B248-475A-A2CC-BA14FF930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0071" y="1160293"/>
                <a:ext cx="9971955" cy="1492716"/>
              </a:xfrm>
              <a:prstGeom prst="rect">
                <a:avLst/>
              </a:prstGeom>
              <a:blipFill>
                <a:blip r:embed="rId3"/>
                <a:stretch>
                  <a:fillRect l="-1039" t="-4490" b="-97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1">
                <a:extLst>
                  <a:ext uri="{FF2B5EF4-FFF2-40B4-BE49-F238E27FC236}">
                    <a16:creationId xmlns:a16="http://schemas.microsoft.com/office/drawing/2014/main" id="{7279E0DA-BB0E-471D-944C-31062359BD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0072" y="3304792"/>
                <a:ext cx="9638344" cy="2492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(4)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zh-CN" altLang="en-US" sz="2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6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，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kumimoji="0" lang="en-US" altLang="zh-CN" sz="2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0" lang="en-US" altLang="zh-CN" sz="2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is called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antisymmetric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（反对称的）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。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Expressed in terms of</a:t>
                </a:r>
              </a:p>
              <a:p>
                <a:pPr eaLnBrk="1" hangingPunct="1">
                  <a:spcBef>
                    <a:spcPct val="50000"/>
                  </a:spcBef>
                  <a:buNone/>
                </a:pPr>
                <a:r>
                  <a:rPr lang="en-US" altLang="zh-CN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antisymmetric</a:t>
                </a:r>
                <a:endParaRPr lang="en-US" altLang="zh-CN" sz="2600" b="1" dirty="0">
                  <a:solidFill>
                    <a:srgbClr val="C00000"/>
                  </a:solidFill>
                </a:endParaRPr>
              </a:p>
              <a:p>
                <a:pPr algn="ctr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⇔</m:t>
                          </m:r>
                          <m:r>
                            <a:rPr lang="zh-CN" altLang="en-US" sz="26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(∀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)(∀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6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 sz="26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zh-CN" altLang="en-US" sz="2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∧〈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6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0" lang="en-US" altLang="zh-CN" sz="2600" b="1" dirty="0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                                                            </a:t>
                </a:r>
              </a:p>
            </p:txBody>
          </p:sp>
        </mc:Choice>
        <mc:Fallback xmlns="">
          <p:sp>
            <p:nvSpPr>
              <p:cNvPr id="18" name="Text Box 11">
                <a:extLst>
                  <a:ext uri="{FF2B5EF4-FFF2-40B4-BE49-F238E27FC236}">
                    <a16:creationId xmlns:a16="http://schemas.microsoft.com/office/drawing/2014/main" id="{7279E0DA-BB0E-471D-944C-31062359B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0072" y="3304792"/>
                <a:ext cx="9638344" cy="2492990"/>
              </a:xfrm>
              <a:prstGeom prst="rect">
                <a:avLst/>
              </a:prstGeom>
              <a:blipFill>
                <a:blip r:embed="rId4"/>
                <a:stretch>
                  <a:fillRect l="-1139" t="-2689" r="-10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43495DD8-FBB1-4CDC-8647-FABAAF5FC680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u="sng" dirty="0">
                <a:solidFill>
                  <a:schemeClr val="bg1"/>
                </a:solidFill>
                <a:cs typeface="+mn-ea"/>
                <a:sym typeface="+mn-lt"/>
              </a:rPr>
              <a:t>关系的性质</a:t>
            </a:r>
            <a:endParaRPr lang="en-US" altLang="zh-CN" b="1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379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6D930BD6-0ECB-4E5F-BA22-D919FD26DD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8568" y="1226376"/>
                <a:ext cx="8991600" cy="2404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en-US" altLang="zh-CN" sz="28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Theorem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: let </a:t>
                </a:r>
                <a:r>
                  <a:rPr lang="en-US" altLang="zh-CN" sz="28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be a set and </a:t>
                </a:r>
                <a:r>
                  <a:rPr lang="en-US" altLang="zh-CN" sz="28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be a binary relation on X. So there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8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𝒓𝒔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𝒔𝒓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8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𝒓𝒕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𝒕𝒓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8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𝒕𝒔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)⊇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𝒔𝒕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6D930BD6-0ECB-4E5F-BA22-D919FD26D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8568" y="1226376"/>
                <a:ext cx="8991600" cy="2404504"/>
              </a:xfrm>
              <a:prstGeom prst="rect">
                <a:avLst/>
              </a:prstGeom>
              <a:blipFill>
                <a:blip r:embed="rId3"/>
                <a:stretch>
                  <a:fillRect l="-1424" t="-25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>
            <a:extLst>
              <a:ext uri="{FF2B5EF4-FFF2-40B4-BE49-F238E27FC236}">
                <a16:creationId xmlns:a16="http://schemas.microsoft.com/office/drawing/2014/main" id="{00A63923-F6DC-4756-81E1-B9914FC37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7796" y="3834853"/>
            <a:ext cx="1225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Proof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4C95EF-4CEE-46F0-B993-A23F03E43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230" y="3990809"/>
            <a:ext cx="6358679" cy="23776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D6AA344-40C6-4F8B-86CB-93002F4430C6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26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FBA64BA3-0A3D-49F9-9E1C-37621A364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9243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D3C677E2-2786-47C4-9F51-105AAE726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9243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0BD0FF14-BCA4-4C74-9268-4C8038AF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94811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53E42026-88D7-4717-AF95-6DD0DE952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9195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DEEEC871-63EC-48CA-9BAC-019BABE3E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9243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F0F8A084-70CC-4274-A7E6-93395B0A6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8481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2" name="Group 20">
            <a:extLst>
              <a:ext uri="{FF2B5EF4-FFF2-40B4-BE49-F238E27FC236}">
                <a16:creationId xmlns:a16="http://schemas.microsoft.com/office/drawing/2014/main" id="{BDCD74F7-381B-45F1-B7A7-B896FD366CBC}"/>
              </a:ext>
            </a:extLst>
          </p:cNvPr>
          <p:cNvGrpSpPr>
            <a:grpSpLocks/>
          </p:cNvGrpSpPr>
          <p:nvPr/>
        </p:nvGrpSpPr>
        <p:grpSpPr bwMode="auto">
          <a:xfrm>
            <a:off x="2268428" y="1417638"/>
            <a:ext cx="8243888" cy="815975"/>
            <a:chOff x="374" y="449"/>
            <a:chExt cx="5193" cy="514"/>
          </a:xfrm>
        </p:grpSpPr>
        <p:sp>
          <p:nvSpPr>
            <p:cNvPr id="33" name="Text Box 4">
              <a:extLst>
                <a:ext uri="{FF2B5EF4-FFF2-40B4-BE49-F238E27FC236}">
                  <a16:creationId xmlns:a16="http://schemas.microsoft.com/office/drawing/2014/main" id="{2026C577-ECE8-48B8-8F11-C9146DABE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535"/>
              <a:ext cx="519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1" i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Proof</a:t>
              </a:r>
              <a:r>
                <a:rPr lang="en-US" altLang="zh-CN" sz="28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: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because</a:t>
              </a:r>
            </a:p>
          </p:txBody>
        </p:sp>
        <p:graphicFrame>
          <p:nvGraphicFramePr>
            <p:cNvPr id="34" name="Object 16">
              <a:extLst>
                <a:ext uri="{FF2B5EF4-FFF2-40B4-BE49-F238E27FC236}">
                  <a16:creationId xmlns:a16="http://schemas.microsoft.com/office/drawing/2014/main" id="{06872250-0755-49B5-BCD0-86C7262C80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5" y="449"/>
            <a:ext cx="181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346200" imgH="381000" progId="Equation.DSMT4">
                    <p:embed/>
                  </p:oleObj>
                </mc:Choice>
                <mc:Fallback>
                  <p:oleObj name="Equation" r:id="rId3" imgW="1346200" imgH="381000" progId="Equation.DSMT4">
                    <p:embed/>
                    <p:pic>
                      <p:nvPicPr>
                        <p:cNvPr id="13327" name="Object 16">
                          <a:extLst>
                            <a:ext uri="{FF2B5EF4-FFF2-40B4-BE49-F238E27FC236}">
                              <a16:creationId xmlns:a16="http://schemas.microsoft.com/office/drawing/2014/main" id="{93F2E032-8696-4172-BB04-8E70A1DA32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5" y="449"/>
                          <a:ext cx="1815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Text Box 18">
            <a:extLst>
              <a:ext uri="{FF2B5EF4-FFF2-40B4-BE49-F238E27FC236}">
                <a16:creationId xmlns:a16="http://schemas.microsoft.com/office/drawing/2014/main" id="{60BDFA2C-37F5-45EE-BA37-BE25AC7DE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153" y="2584192"/>
            <a:ext cx="1797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therefore</a:t>
            </a:r>
          </a:p>
        </p:txBody>
      </p:sp>
      <p:graphicFrame>
        <p:nvGraphicFramePr>
          <p:cNvPr id="36" name="Object 19">
            <a:extLst>
              <a:ext uri="{FF2B5EF4-FFF2-40B4-BE49-F238E27FC236}">
                <a16:creationId xmlns:a16="http://schemas.microsoft.com/office/drawing/2014/main" id="{609FF87D-066B-48F9-BE43-025F10BC1B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412800"/>
              </p:ext>
            </p:extLst>
          </p:nvPr>
        </p:nvGraphicFramePr>
        <p:xfrm>
          <a:off x="4532203" y="2465388"/>
          <a:ext cx="5688013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43200" imgH="1333500" progId="Equation.DSMT4">
                  <p:embed/>
                </p:oleObj>
              </mc:Choice>
              <mc:Fallback>
                <p:oleObj name="Equation" r:id="rId5" imgW="2743200" imgH="1333500" progId="Equation.DSMT4">
                  <p:embed/>
                  <p:pic>
                    <p:nvPicPr>
                      <p:cNvPr id="13325" name="Object 19">
                        <a:extLst>
                          <a:ext uri="{FF2B5EF4-FFF2-40B4-BE49-F238E27FC236}">
                            <a16:creationId xmlns:a16="http://schemas.microsoft.com/office/drawing/2014/main" id="{3576D5EE-6D6B-495E-B972-457C13FF1E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203" y="2465388"/>
                        <a:ext cx="5688013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36">
            <a:extLst>
              <a:ext uri="{FF2B5EF4-FFF2-40B4-BE49-F238E27FC236}">
                <a16:creationId xmlns:a16="http://schemas.microsoft.com/office/drawing/2014/main" id="{6FF783E3-06CE-494E-A777-84D4A78CA64F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27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58FA068-4B00-4E7D-B469-EC82B8AD3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A9B559A-40F1-4A95-AF3D-7672A0A9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5FB7343B-06B9-4464-BDAA-237E62C6A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56879C03-20BC-4A23-914E-1A84C92A1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18" y="1687513"/>
            <a:ext cx="892175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Proof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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，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s(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and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t(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)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R,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so 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)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and 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)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st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).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is symmetric, so 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is also symmetric and 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)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st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11FF4F8-40C0-4F87-8165-70070BA7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8D3537-B120-473C-9E18-357B25DB4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0427163A-C908-4CE7-A594-4492B8F4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62C05EF8-CA8F-4D8D-95D3-D007D1F7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12E194CC-1D83-4377-8B5A-41ED165C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A1130ED5-CB4C-42D8-9C6B-D0E537900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834" y="5088105"/>
            <a:ext cx="4752975" cy="16557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Definition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buFontTx/>
              <a:buNone/>
              <a:defRPr/>
            </a:pPr>
            <a:r>
              <a:rPr lang="zh-CN" alt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buFontTx/>
              <a:buNone/>
              <a:defRPr/>
            </a:pPr>
            <a:r>
              <a:rPr lang="zh-CN" alt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5D8013C-34A6-4562-84DC-A57E277EB31E}"/>
                  </a:ext>
                </a:extLst>
              </p:cNvPr>
              <p:cNvSpPr txBox="1"/>
              <p:nvPr/>
            </p:nvSpPr>
            <p:spPr>
              <a:xfrm>
                <a:off x="1569124" y="1029958"/>
                <a:ext cx="4647062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)⊇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5D8013C-34A6-4562-84DC-A57E277E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124" y="1029958"/>
                <a:ext cx="4647062" cy="506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F9746A31-4AD6-42EE-B2B9-8BFEF4239A9D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C6A385-EABF-4EF7-9361-60DC332B617B}"/>
              </a:ext>
            </a:extLst>
          </p:cNvPr>
          <p:cNvGrpSpPr/>
          <p:nvPr/>
        </p:nvGrpSpPr>
        <p:grpSpPr>
          <a:xfrm>
            <a:off x="8248674" y="4245197"/>
            <a:ext cx="1720492" cy="1489652"/>
            <a:chOff x="4319360" y="4021139"/>
            <a:chExt cx="1720492" cy="148965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9CB12A3-3662-4BC7-88ED-E92AEE82C2D3}"/>
                </a:ext>
              </a:extLst>
            </p:cNvPr>
            <p:cNvSpPr/>
            <p:nvPr/>
          </p:nvSpPr>
          <p:spPr>
            <a:xfrm>
              <a:off x="5640459" y="4212403"/>
              <a:ext cx="399393" cy="382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02C2474-D579-42CE-80E0-2FC185D0DDE7}"/>
                </a:ext>
              </a:extLst>
            </p:cNvPr>
            <p:cNvSpPr/>
            <p:nvPr/>
          </p:nvSpPr>
          <p:spPr>
            <a:xfrm>
              <a:off x="4833710" y="5128262"/>
              <a:ext cx="399393" cy="382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347DBF5-F15F-4078-BB3C-9190AEA48FE9}"/>
                </a:ext>
              </a:extLst>
            </p:cNvPr>
            <p:cNvSpPr/>
            <p:nvPr/>
          </p:nvSpPr>
          <p:spPr>
            <a:xfrm>
              <a:off x="4319360" y="4021139"/>
              <a:ext cx="399393" cy="382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接箭头连接符 58">
              <a:extLst>
                <a:ext uri="{FF2B5EF4-FFF2-40B4-BE49-F238E27FC236}">
                  <a16:creationId xmlns:a16="http://schemas.microsoft.com/office/drawing/2014/main" id="{1F728E80-8834-4374-BA9C-78BBFD535919}"/>
                </a:ext>
              </a:extLst>
            </p:cNvPr>
            <p:cNvCxnSpPr>
              <a:cxnSpLocks/>
              <a:stCxn id="27" idx="0"/>
              <a:endCxn id="25" idx="1"/>
            </p:cNvCxnSpPr>
            <p:nvPr/>
          </p:nvCxnSpPr>
          <p:spPr>
            <a:xfrm rot="16200000" flipH="1">
              <a:off x="4985361" y="3554835"/>
              <a:ext cx="247284" cy="1179892"/>
            </a:xfrm>
            <a:prstGeom prst="curvedConnector3">
              <a:avLst>
                <a:gd name="adj1" fmla="val -92444"/>
              </a:avLst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58">
              <a:extLst>
                <a:ext uri="{FF2B5EF4-FFF2-40B4-BE49-F238E27FC236}">
                  <a16:creationId xmlns:a16="http://schemas.microsoft.com/office/drawing/2014/main" id="{AF85C6B9-B09F-4A13-933B-80CD45487110}"/>
                </a:ext>
              </a:extLst>
            </p:cNvPr>
            <p:cNvCxnSpPr>
              <a:cxnSpLocks/>
              <a:stCxn id="27" idx="2"/>
              <a:endCxn id="26" idx="2"/>
            </p:cNvCxnSpPr>
            <p:nvPr/>
          </p:nvCxnSpPr>
          <p:spPr>
            <a:xfrm rot="10800000" flipH="1" flipV="1">
              <a:off x="4319360" y="4212403"/>
              <a:ext cx="514350" cy="1107123"/>
            </a:xfrm>
            <a:prstGeom prst="curvedConnector3">
              <a:avLst>
                <a:gd name="adj1" fmla="val -44444"/>
              </a:avLst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86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Homework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D17EAA1-6D2C-4C0D-BF75-AC04748459C5}"/>
              </a:ext>
            </a:extLst>
          </p:cNvPr>
          <p:cNvSpPr txBox="1">
            <a:spLocks noChangeArrowheads="1"/>
          </p:cNvSpPr>
          <p:nvPr/>
        </p:nvSpPr>
        <p:spPr>
          <a:xfrm>
            <a:off x="2197608" y="1362456"/>
            <a:ext cx="800100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ea typeface="宋体" panose="02010600030101010101" pitchFamily="2" charset="-122"/>
              </a:rPr>
              <a:t>P103</a:t>
            </a:r>
            <a:r>
              <a:rPr lang="zh-CN" altLang="en-US" b="1">
                <a:ea typeface="宋体" panose="02010600030101010101" pitchFamily="2" charset="-122"/>
              </a:rPr>
              <a:t>：</a:t>
            </a:r>
            <a:r>
              <a:rPr lang="en-US" altLang="zh-CN" b="1">
                <a:ea typeface="宋体" panose="02010600030101010101" pitchFamily="2" charset="-122"/>
              </a:rPr>
              <a:t>11,13,15,17,19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21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C04545-2802-4FCF-BD2E-FE2CAE3E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A241D7-B97E-4B16-BB15-99D1630496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5" name="Group 44">
            <a:extLst>
              <a:ext uri="{FF2B5EF4-FFF2-40B4-BE49-F238E27FC236}">
                <a16:creationId xmlns:a16="http://schemas.microsoft.com/office/drawing/2014/main" id="{096E4B33-F89F-4985-8780-100AC33DCC33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6" name="Freeform 45">
              <a:extLst>
                <a:ext uri="{FF2B5EF4-FFF2-40B4-BE49-F238E27FC236}">
                  <a16:creationId xmlns:a16="http://schemas.microsoft.com/office/drawing/2014/main" id="{C8189997-D278-41AC-9D5D-767D2794C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D12FFF93-AA62-453D-8582-AFD3F69A6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7">
              <a:extLst>
                <a:ext uri="{FF2B5EF4-FFF2-40B4-BE49-F238E27FC236}">
                  <a16:creationId xmlns:a16="http://schemas.microsoft.com/office/drawing/2014/main" id="{86257049-5E40-4F01-90BC-ABCCD0E5B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8">
              <a:extLst>
                <a:ext uri="{FF2B5EF4-FFF2-40B4-BE49-F238E27FC236}">
                  <a16:creationId xmlns:a16="http://schemas.microsoft.com/office/drawing/2014/main" id="{3AC4D908-3318-46B4-8023-37468DED6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9">
              <a:extLst>
                <a:ext uri="{FF2B5EF4-FFF2-40B4-BE49-F238E27FC236}">
                  <a16:creationId xmlns:a16="http://schemas.microsoft.com/office/drawing/2014/main" id="{20BEA49B-EEB0-426D-A9DD-BA75DE0C4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8A9758E-41A3-41D5-AD49-1C8B7D043580}"/>
              </a:ext>
            </a:extLst>
          </p:cNvPr>
          <p:cNvSpPr txBox="1"/>
          <p:nvPr/>
        </p:nvSpPr>
        <p:spPr>
          <a:xfrm rot="21349005">
            <a:off x="3686445" y="2872332"/>
            <a:ext cx="4836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The End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FCC259-BDA4-4441-BF07-B2DF07696EE2}"/>
              </a:ext>
            </a:extLst>
          </p:cNvPr>
          <p:cNvSpPr txBox="1"/>
          <p:nvPr/>
        </p:nvSpPr>
        <p:spPr>
          <a:xfrm rot="21303325">
            <a:off x="4092967" y="4405319"/>
            <a:ext cx="4006067" cy="6711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495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653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of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16">
                <a:extLst>
                  <a:ext uri="{FF2B5EF4-FFF2-40B4-BE49-F238E27FC236}">
                    <a16:creationId xmlns:a16="http://schemas.microsoft.com/office/drawing/2014/main" id="{BE5DECF1-6D54-4DA3-BBA6-9392FB7B1B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7062" y="1159068"/>
                <a:ext cx="8662988" cy="2173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(5)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zh-CN" altLang="en-US" sz="2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, if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，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is call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transitive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（</a:t>
                </a:r>
                <a:r>
                  <a:rPr kumimoji="0" lang="zh-CN" altLang="en-US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可传递的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）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. Expressed in terms of :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                                                            </a:t>
                </a:r>
              </a:p>
              <a:p>
                <a:pPr marL="0" indent="0">
                  <a:buNone/>
                </a:pP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is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transitive</a:t>
                </a:r>
                <a14:m>
                  <m:oMath xmlns:m="http://schemas.openxmlformats.org/officeDocument/2006/math">
                    <m:r>
                      <a:rPr lang="zh-CN" altLang="en-US" sz="2600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zh-CN" altLang="en-US" sz="2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6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)(∀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)(∀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endParaRPr lang="en-US" altLang="zh-CN" sz="26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6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〈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〉∈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∧〈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〉∈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→〈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〉∈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600" dirty="0"/>
              </a:p>
            </p:txBody>
          </p:sp>
        </mc:Choice>
        <mc:Fallback xmlns="">
          <p:sp>
            <p:nvSpPr>
              <p:cNvPr id="13" name="Text Box 16">
                <a:extLst>
                  <a:ext uri="{FF2B5EF4-FFF2-40B4-BE49-F238E27FC236}">
                    <a16:creationId xmlns:a16="http://schemas.microsoft.com/office/drawing/2014/main" id="{BE5DECF1-6D54-4DA3-BBA6-9392FB7B1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7062" y="1159068"/>
                <a:ext cx="8662988" cy="2173288"/>
              </a:xfrm>
              <a:prstGeom prst="rect">
                <a:avLst/>
              </a:prstGeom>
              <a:blipFill>
                <a:blip r:embed="rId3"/>
                <a:stretch>
                  <a:fillRect l="-1267" t="-30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27">
                <a:extLst>
                  <a:ext uri="{FF2B5EF4-FFF2-40B4-BE49-F238E27FC236}">
                    <a16:creationId xmlns:a16="http://schemas.microsoft.com/office/drawing/2014/main" id="{7E4DD4BB-B6DC-4C46-AF4F-09916C11B8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7062" y="3921950"/>
                <a:ext cx="8924926" cy="2373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(6)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Exist</a:t>
                </a:r>
                <a14:m>
                  <m:oMath xmlns:m="http://schemas.openxmlformats.org/officeDocument/2006/math">
                    <m:r>
                      <a:rPr lang="zh-CN" altLang="en-US" sz="2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6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and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, but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</m:t>
                        </m:r>
                        <m: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∉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，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is call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anti-transitive(</a:t>
                </a:r>
                <a:r>
                  <a:rPr kumimoji="0" lang="zh-CN" altLang="en-US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不可传递的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. Expressed in terms of :</a:t>
                </a:r>
                <a:endParaRPr kumimoji="0" lang="zh-CN" altLang="en-US" sz="2600" b="1" dirty="0">
                  <a:latin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is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anti-transitive</a:t>
                </a:r>
                <a14:m>
                  <m:oMath xmlns:m="http://schemas.openxmlformats.org/officeDocument/2006/math">
                    <m:r>
                      <a:rPr lang="zh-CN" altLang="en-US" sz="2600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zh-CN" altLang="en-US" sz="2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zh-CN" altLang="en-US" sz="2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60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6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〈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〉∈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∧〈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〉∈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∧〈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6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〉∉</m:t>
                      </m:r>
                      <m:r>
                        <a:rPr lang="en-US" altLang="zh-CN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600" dirty="0">
                  <a:solidFill>
                    <a:srgbClr val="0070C0"/>
                  </a:solidFill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kumimoji="0" lang="zh-CN" altLang="en-US" sz="2600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 Box 27">
                <a:extLst>
                  <a:ext uri="{FF2B5EF4-FFF2-40B4-BE49-F238E27FC236}">
                    <a16:creationId xmlns:a16="http://schemas.microsoft.com/office/drawing/2014/main" id="{7E4DD4BB-B6DC-4C46-AF4F-09916C11B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7062" y="3921950"/>
                <a:ext cx="8924926" cy="2373313"/>
              </a:xfrm>
              <a:prstGeom prst="rect">
                <a:avLst/>
              </a:prstGeom>
              <a:blipFill>
                <a:blip r:embed="rId4"/>
                <a:stretch>
                  <a:fillRect l="-1230" t="-28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5CF8AC7-62B4-44BD-9B39-BC47EA6E6A6A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u="sng" dirty="0">
                <a:solidFill>
                  <a:schemeClr val="bg1"/>
                </a:solidFill>
                <a:cs typeface="+mn-ea"/>
                <a:sym typeface="+mn-lt"/>
              </a:rPr>
              <a:t>关系的性质</a:t>
            </a:r>
            <a:endParaRPr lang="en-US" altLang="zh-CN" b="1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240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4 Binary Relation</a:t>
            </a:r>
          </a:p>
          <a:p>
            <a:pPr algn="ctr"/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4.5 Representation of relation</a:t>
            </a:r>
          </a:p>
        </p:txBody>
      </p:sp>
    </p:spTree>
    <p:extLst>
      <p:ext uri="{BB962C8B-B14F-4D97-AF65-F5344CB8AC3E}">
        <p14:creationId xmlns:p14="http://schemas.microsoft.com/office/powerpoint/2010/main" val="55972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653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4.3 Representation of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548DB5D3-F0C1-4A41-9D44-EF7B2CA76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180" y="1212996"/>
            <a:ext cx="93170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571500" indent="-5715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0" lang="zh-CN" altLang="en-US" sz="3600" b="1" dirty="0">
                <a:latin typeface="+mn-lt"/>
              </a:rPr>
              <a:t> </a:t>
            </a:r>
            <a:r>
              <a:rPr kumimoji="0" lang="en-US" altLang="zh-CN" sz="3600" b="1" dirty="0">
                <a:latin typeface="+mn-lt"/>
              </a:rPr>
              <a:t>The digraph of a relation (</a:t>
            </a:r>
            <a:r>
              <a:rPr kumimoji="0" lang="zh-CN" altLang="en-US" sz="3600" b="1" dirty="0">
                <a:latin typeface="+mn-lt"/>
              </a:rPr>
              <a:t>关系图</a:t>
            </a:r>
            <a:r>
              <a:rPr kumimoji="0" lang="en-US" altLang="zh-CN" sz="3600" b="1" dirty="0">
                <a:latin typeface="+mn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4A5B9FDE-6552-4D1D-975D-4F952402B0D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75751" y="2016696"/>
                <a:ext cx="9317035" cy="20462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400" b="1" dirty="0">
                    <a:solidFill>
                      <a:schemeClr val="accent1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Definition</a:t>
                </a:r>
                <a:r>
                  <a:rPr lang="en-US" altLang="zh-CN" sz="24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let </a:t>
                </a:r>
                <a:r>
                  <a:rPr lang="en-US" altLang="zh-CN" sz="2400" b="1" i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2400" b="1" i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be any </a:t>
                </a:r>
                <a:r>
                  <a:rPr lang="en-US" altLang="zh-CN" sz="2400" b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nonempty finite sets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is a binary relation from </a:t>
                </a:r>
                <a:r>
                  <a:rPr lang="en-US" altLang="zh-CN" sz="2400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to </a:t>
                </a:r>
                <a:r>
                  <a:rPr lang="en-US" altLang="zh-CN" sz="2400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. Take each element in the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as the </a:t>
                </a:r>
                <a:r>
                  <a:rPr lang="en-US" altLang="zh-CN" sz="2400" b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node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. For each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∧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∧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400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drawing a </a:t>
                </a:r>
                <a:r>
                  <a:rPr lang="en-US" altLang="zh-CN" sz="2400" b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directed edge 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from </a:t>
                </a:r>
                <a:r>
                  <a:rPr lang="en-US" altLang="zh-CN" sz="2400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to </a:t>
                </a:r>
                <a:r>
                  <a:rPr lang="en-US" altLang="zh-CN" sz="2400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 A graph thus obtained is called the 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digraph of relation </a:t>
                </a:r>
                <a:r>
                  <a:rPr lang="en-US" altLang="zh-CN" sz="2400" b="1" i="1" dirty="0">
                    <a:solidFill>
                      <a:srgbClr val="C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buFontTx/>
                  <a:buNone/>
                </a:pPr>
                <a:endParaRPr lang="en-US" altLang="zh-CN" sz="2400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4A5B9FDE-6552-4D1D-975D-4F952402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751" y="2016696"/>
                <a:ext cx="9317035" cy="2046286"/>
              </a:xfrm>
              <a:prstGeom prst="rect">
                <a:avLst/>
              </a:prstGeom>
              <a:blipFill>
                <a:blip r:embed="rId3"/>
                <a:stretch>
                  <a:fillRect l="-1047" t="-2090" r="-1832" b="-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1">
            <a:extLst>
              <a:ext uri="{FF2B5EF4-FFF2-40B4-BE49-F238E27FC236}">
                <a16:creationId xmlns:a16="http://schemas.microsoft.com/office/drawing/2014/main" id="{8B4CBC06-1F59-4009-B480-8AD967833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3" y="4473027"/>
            <a:ext cx="7273925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Example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={1,2,4};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={3,5,6};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Relation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={&lt;1,3&gt;,&lt;2,6&gt;,&lt;2,5&gt;}</a:t>
            </a:r>
          </a:p>
        </p:txBody>
      </p:sp>
      <p:grpSp>
        <p:nvGrpSpPr>
          <p:cNvPr id="45" name="Group 26">
            <a:extLst>
              <a:ext uri="{FF2B5EF4-FFF2-40B4-BE49-F238E27FC236}">
                <a16:creationId xmlns:a16="http://schemas.microsoft.com/office/drawing/2014/main" id="{E28A26F5-049E-4C9E-AD15-BF7BA376B4F2}"/>
              </a:ext>
            </a:extLst>
          </p:cNvPr>
          <p:cNvGrpSpPr>
            <a:grpSpLocks/>
          </p:cNvGrpSpPr>
          <p:nvPr/>
        </p:nvGrpSpPr>
        <p:grpSpPr bwMode="auto">
          <a:xfrm>
            <a:off x="8184356" y="3742628"/>
            <a:ext cx="2376487" cy="2376487"/>
            <a:chOff x="3787" y="2341"/>
            <a:chExt cx="1497" cy="1497"/>
          </a:xfrm>
        </p:grpSpPr>
        <p:grpSp>
          <p:nvGrpSpPr>
            <p:cNvPr id="46" name="Group 17">
              <a:extLst>
                <a:ext uri="{FF2B5EF4-FFF2-40B4-BE49-F238E27FC236}">
                  <a16:creationId xmlns:a16="http://schemas.microsoft.com/office/drawing/2014/main" id="{FBB6BF0E-1938-43F9-9CA5-B3ACA39CF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7" y="2341"/>
              <a:ext cx="499" cy="1497"/>
              <a:chOff x="3787" y="2341"/>
              <a:chExt cx="499" cy="1497"/>
            </a:xfrm>
          </p:grpSpPr>
          <p:sp>
            <p:nvSpPr>
              <p:cNvPr id="55" name="Oval 12">
                <a:extLst>
                  <a:ext uri="{FF2B5EF4-FFF2-40B4-BE49-F238E27FC236}">
                    <a16:creationId xmlns:a16="http://schemas.microsoft.com/office/drawing/2014/main" id="{EE3EDBCF-4F97-4141-9E86-E765D575F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2341"/>
                <a:ext cx="499" cy="1497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56" name="Oval 14">
                <a:extLst>
                  <a:ext uri="{FF2B5EF4-FFF2-40B4-BE49-F238E27FC236}">
                    <a16:creationId xmlns:a16="http://schemas.microsoft.com/office/drawing/2014/main" id="{27FD21BC-B63B-432E-A419-69476254F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2614"/>
                <a:ext cx="136" cy="181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57" name="Oval 15">
                <a:extLst>
                  <a:ext uri="{FF2B5EF4-FFF2-40B4-BE49-F238E27FC236}">
                    <a16:creationId xmlns:a16="http://schemas.microsoft.com/office/drawing/2014/main" id="{DF36E525-E0D3-442F-8876-5751E1E4F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2931"/>
                <a:ext cx="136" cy="227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58" name="Oval 16">
                <a:extLst>
                  <a:ext uri="{FF2B5EF4-FFF2-40B4-BE49-F238E27FC236}">
                    <a16:creationId xmlns:a16="http://schemas.microsoft.com/office/drawing/2014/main" id="{796FB5E2-2FC8-466C-A023-7D417B3EC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3339"/>
                <a:ext cx="136" cy="182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</a:p>
            </p:txBody>
          </p:sp>
        </p:grpSp>
        <p:grpSp>
          <p:nvGrpSpPr>
            <p:cNvPr id="47" name="Group 18">
              <a:extLst>
                <a:ext uri="{FF2B5EF4-FFF2-40B4-BE49-F238E27FC236}">
                  <a16:creationId xmlns:a16="http://schemas.microsoft.com/office/drawing/2014/main" id="{9662399C-0264-4F51-9EC2-4249E58FFE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5" y="2341"/>
              <a:ext cx="499" cy="1497"/>
              <a:chOff x="3787" y="2341"/>
              <a:chExt cx="499" cy="1497"/>
            </a:xfrm>
          </p:grpSpPr>
          <p:sp>
            <p:nvSpPr>
              <p:cNvPr id="51" name="Oval 19">
                <a:extLst>
                  <a:ext uri="{FF2B5EF4-FFF2-40B4-BE49-F238E27FC236}">
                    <a16:creationId xmlns:a16="http://schemas.microsoft.com/office/drawing/2014/main" id="{A51D1D62-FA8E-4216-B13D-A677F73AB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2341"/>
                <a:ext cx="499" cy="1497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52" name="Oval 20">
                <a:extLst>
                  <a:ext uri="{FF2B5EF4-FFF2-40B4-BE49-F238E27FC236}">
                    <a16:creationId xmlns:a16="http://schemas.microsoft.com/office/drawing/2014/main" id="{CF45B2CA-04FE-4195-A59D-6E2E8DB57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2614"/>
                <a:ext cx="136" cy="181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53" name="Oval 21">
                <a:extLst>
                  <a:ext uri="{FF2B5EF4-FFF2-40B4-BE49-F238E27FC236}">
                    <a16:creationId xmlns:a16="http://schemas.microsoft.com/office/drawing/2014/main" id="{D4F90C5B-89AC-4F29-8663-4EF9FEBFD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2931"/>
                <a:ext cx="136" cy="227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</a:p>
            </p:txBody>
          </p:sp>
          <p:sp>
            <p:nvSpPr>
              <p:cNvPr id="54" name="Oval 22">
                <a:extLst>
                  <a:ext uri="{FF2B5EF4-FFF2-40B4-BE49-F238E27FC236}">
                    <a16:creationId xmlns:a16="http://schemas.microsoft.com/office/drawing/2014/main" id="{57F8554D-AC04-4F9B-AB1D-F54568F1C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3339"/>
                <a:ext cx="136" cy="182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</a:p>
            </p:txBody>
          </p:sp>
        </p:grpSp>
        <p:sp>
          <p:nvSpPr>
            <p:cNvPr id="48" name="Line 23">
              <a:extLst>
                <a:ext uri="{FF2B5EF4-FFF2-40B4-BE49-F238E27FC236}">
                  <a16:creationId xmlns:a16="http://schemas.microsoft.com/office/drawing/2014/main" id="{A61AF8C7-5725-4E3E-8B27-75646BED8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" y="2704"/>
              <a:ext cx="86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24">
              <a:extLst>
                <a:ext uri="{FF2B5EF4-FFF2-40B4-BE49-F238E27FC236}">
                  <a16:creationId xmlns:a16="http://schemas.microsoft.com/office/drawing/2014/main" id="{87DEAFAE-DA5B-46B2-A612-9654A24FB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" y="3067"/>
              <a:ext cx="862" cy="3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" name="Line 25">
              <a:extLst>
                <a:ext uri="{FF2B5EF4-FFF2-40B4-BE49-F238E27FC236}">
                  <a16:creationId xmlns:a16="http://schemas.microsoft.com/office/drawing/2014/main" id="{A5102F94-1E1C-4287-87B7-1988A143A6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" y="3022"/>
              <a:ext cx="86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1F79E822-546B-4CC4-8A25-39A41D7D1F3A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关系图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9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build="p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21148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The digraph of a relation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A7330DB-203F-4CEB-9B5A-696C18E4733A}"/>
              </a:ext>
            </a:extLst>
          </p:cNvPr>
          <p:cNvSpPr txBox="1">
            <a:spLocks noChangeArrowheads="1"/>
          </p:cNvSpPr>
          <p:nvPr/>
        </p:nvSpPr>
        <p:spPr>
          <a:xfrm>
            <a:off x="1836585" y="1144875"/>
            <a:ext cx="10155220" cy="1948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7030A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b="1" dirty="0">
                <a:solidFill>
                  <a:srgbClr val="7030A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let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={2,3,4,5,6},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={6,7,8,12}. The binary relation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from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is</a:t>
            </a:r>
          </a:p>
          <a:p>
            <a:pPr>
              <a:buFontTx/>
              <a:buNone/>
            </a:pPr>
            <a:endParaRPr lang="en-US" altLang="zh-CN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    Draw the digraph of </a:t>
            </a:r>
            <a:r>
              <a:rPr lang="en-US" altLang="zh-CN" b="1" i="1" dirty="0"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1F21B62E-3F4E-427A-A5EE-D745B2C9F3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079714"/>
              </p:ext>
            </p:extLst>
          </p:nvPr>
        </p:nvGraphicFramePr>
        <p:xfrm>
          <a:off x="3751895" y="2119011"/>
          <a:ext cx="63246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98800" imgH="203200" progId="Equation.DSMT4">
                  <p:embed/>
                </p:oleObj>
              </mc:Choice>
              <mc:Fallback>
                <p:oleObj name="Equation" r:id="rId3" imgW="3098800" imgH="203200" progId="Equation.DSMT4">
                  <p:embed/>
                  <p:pic>
                    <p:nvPicPr>
                      <p:cNvPr id="6150" name="Object 5">
                        <a:extLst>
                          <a:ext uri="{FF2B5EF4-FFF2-40B4-BE49-F238E27FC236}">
                            <a16:creationId xmlns:a16="http://schemas.microsoft.com/office/drawing/2014/main" id="{50E8B4CA-A921-4B87-82C9-C61C404F22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1895" y="2119011"/>
                        <a:ext cx="63246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7">
            <a:extLst>
              <a:ext uri="{FF2B5EF4-FFF2-40B4-BE49-F238E27FC236}">
                <a16:creationId xmlns:a16="http://schemas.microsoft.com/office/drawing/2014/main" id="{E67F22A1-9370-4FAE-BA61-F50D8D3F0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585" y="3110317"/>
            <a:ext cx="741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kumimoji="0" lang="en-US" altLang="zh-CN" sz="2800" b="1" dirty="0">
                <a:solidFill>
                  <a:srgbClr val="7030A0"/>
                </a:solidFill>
                <a:latin typeface="+mn-lt"/>
              </a:rPr>
              <a:t>solution</a:t>
            </a:r>
            <a:r>
              <a:rPr kumimoji="0" lang="zh-CN" altLang="en-US" sz="2800" b="1" dirty="0">
                <a:latin typeface="+mn-lt"/>
              </a:rPr>
              <a:t>：</a:t>
            </a:r>
            <a:r>
              <a:rPr kumimoji="0" lang="en-US" altLang="zh-CN" sz="2800" dirty="0">
                <a:latin typeface="+mn-lt"/>
              </a:rPr>
              <a:t> First find out </a:t>
            </a:r>
            <a:r>
              <a:rPr kumimoji="0" lang="en-US" altLang="zh-CN" sz="2800" b="1" i="1" dirty="0">
                <a:latin typeface="+mn-lt"/>
              </a:rPr>
              <a:t>R</a:t>
            </a:r>
          </a:p>
        </p:txBody>
      </p:sp>
      <p:graphicFrame>
        <p:nvGraphicFramePr>
          <p:cNvPr id="18" name="Object 8">
            <a:extLst>
              <a:ext uri="{FF2B5EF4-FFF2-40B4-BE49-F238E27FC236}">
                <a16:creationId xmlns:a16="http://schemas.microsoft.com/office/drawing/2014/main" id="{E4CAE316-4A26-4255-B8DE-41A5491EA6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47854"/>
              </p:ext>
            </p:extLst>
          </p:nvPr>
        </p:nvGraphicFramePr>
        <p:xfrm>
          <a:off x="2243137" y="3786737"/>
          <a:ext cx="77057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06800" imgH="203200" progId="Equation.DSMT4">
                  <p:embed/>
                </p:oleObj>
              </mc:Choice>
              <mc:Fallback>
                <p:oleObj name="Equation" r:id="rId5" imgW="3606800" imgH="203200" progId="Equation.DSMT4">
                  <p:embed/>
                  <p:pic>
                    <p:nvPicPr>
                      <p:cNvPr id="23560" name="Object 8">
                        <a:extLst>
                          <a:ext uri="{FF2B5EF4-FFF2-40B4-BE49-F238E27FC236}">
                            <a16:creationId xmlns:a16="http://schemas.microsoft.com/office/drawing/2014/main" id="{6D9E57FE-4D8D-4CEE-8356-93D5F83B5B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7" y="3786737"/>
                        <a:ext cx="7705725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94075600-7D17-49D6-A9C1-DA47C3FB08A1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关系图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C92D38B-C89B-4F9B-A34E-27111E4539BA}"/>
              </a:ext>
            </a:extLst>
          </p:cNvPr>
          <p:cNvSpPr/>
          <p:nvPr/>
        </p:nvSpPr>
        <p:spPr>
          <a:xfrm>
            <a:off x="4172607" y="4562587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C248C89-ABD2-4C03-BEEF-53A71554651E}"/>
              </a:ext>
            </a:extLst>
          </p:cNvPr>
          <p:cNvSpPr/>
          <p:nvPr/>
        </p:nvSpPr>
        <p:spPr>
          <a:xfrm>
            <a:off x="3890499" y="5664560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44125DB-92CA-4A25-8D68-EE21A7832CF8}"/>
              </a:ext>
            </a:extLst>
          </p:cNvPr>
          <p:cNvSpPr/>
          <p:nvPr/>
        </p:nvSpPr>
        <p:spPr>
          <a:xfrm>
            <a:off x="4812544" y="6292907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702BFC5-7588-44BF-9835-9304D3945B94}"/>
              </a:ext>
            </a:extLst>
          </p:cNvPr>
          <p:cNvSpPr/>
          <p:nvPr/>
        </p:nvSpPr>
        <p:spPr>
          <a:xfrm>
            <a:off x="6216328" y="6361465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74519F2-CA58-4A64-88F1-F181C90381F9}"/>
              </a:ext>
            </a:extLst>
          </p:cNvPr>
          <p:cNvSpPr/>
          <p:nvPr/>
        </p:nvSpPr>
        <p:spPr>
          <a:xfrm>
            <a:off x="7546367" y="4490925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A38B779-D035-498D-88A3-5994D8156D0F}"/>
              </a:ext>
            </a:extLst>
          </p:cNvPr>
          <p:cNvSpPr/>
          <p:nvPr/>
        </p:nvSpPr>
        <p:spPr>
          <a:xfrm>
            <a:off x="6514802" y="5301415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9194075-9AD1-4AB4-977D-28949F4F3A65}"/>
              </a:ext>
            </a:extLst>
          </p:cNvPr>
          <p:cNvSpPr/>
          <p:nvPr/>
        </p:nvSpPr>
        <p:spPr>
          <a:xfrm>
            <a:off x="7434055" y="6101642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AC20119-01B5-4FDA-85EE-A6FE882453FF}"/>
              </a:ext>
            </a:extLst>
          </p:cNvPr>
          <p:cNvGrpSpPr/>
          <p:nvPr/>
        </p:nvGrpSpPr>
        <p:grpSpPr>
          <a:xfrm>
            <a:off x="5700059" y="4618831"/>
            <a:ext cx="441146" cy="389183"/>
            <a:chOff x="5700059" y="4618831"/>
            <a:chExt cx="441146" cy="38918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913D931-B926-4F6F-9099-575789EAC294}"/>
                </a:ext>
              </a:extLst>
            </p:cNvPr>
            <p:cNvSpPr/>
            <p:nvPr/>
          </p:nvSpPr>
          <p:spPr>
            <a:xfrm>
              <a:off x="5741812" y="4625485"/>
              <a:ext cx="399393" cy="382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8BF9CBA-26EA-4DB9-80A8-4D760ECDC973}"/>
                </a:ext>
              </a:extLst>
            </p:cNvPr>
            <p:cNvSpPr/>
            <p:nvPr/>
          </p:nvSpPr>
          <p:spPr>
            <a:xfrm>
              <a:off x="5700059" y="4618831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12</a:t>
              </a:r>
              <a:endParaRPr lang="zh-CN" altLang="en-US" dirty="0"/>
            </a:p>
          </p:txBody>
        </p:sp>
      </p:grp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1452966-5B15-419A-A739-C65A3984F703}"/>
              </a:ext>
            </a:extLst>
          </p:cNvPr>
          <p:cNvCxnSpPr>
            <a:stCxn id="2" idx="6"/>
            <a:endCxn id="4" idx="1"/>
          </p:cNvCxnSpPr>
          <p:nvPr/>
        </p:nvCxnSpPr>
        <p:spPr>
          <a:xfrm>
            <a:off x="4572000" y="4753852"/>
            <a:ext cx="1128059" cy="49645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9300D81-ED59-4936-B7BA-1AA560D912EA}"/>
              </a:ext>
            </a:extLst>
          </p:cNvPr>
          <p:cNvCxnSpPr>
            <a:cxnSpLocks/>
            <a:stCxn id="22" idx="1"/>
            <a:endCxn id="21" idx="5"/>
          </p:cNvCxnSpPr>
          <p:nvPr/>
        </p:nvCxnSpPr>
        <p:spPr>
          <a:xfrm flipH="1" flipV="1">
            <a:off x="4231402" y="5991069"/>
            <a:ext cx="639632" cy="357858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FF8DDAA-F0A0-4475-A23B-11AD5CD05E0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5211937" y="6484172"/>
            <a:ext cx="1004391" cy="68558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84168D1-62E0-481D-91E1-FE1FDD8AA8FE}"/>
              </a:ext>
            </a:extLst>
          </p:cNvPr>
          <p:cNvCxnSpPr>
            <a:cxnSpLocks/>
            <a:stCxn id="22" idx="7"/>
            <a:endCxn id="4" idx="2"/>
          </p:cNvCxnSpPr>
          <p:nvPr/>
        </p:nvCxnSpPr>
        <p:spPr>
          <a:xfrm flipV="1">
            <a:off x="5153447" y="4988163"/>
            <a:ext cx="767185" cy="1360764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B78701C-FC26-4914-A8F0-30A9DB52328C}"/>
              </a:ext>
            </a:extLst>
          </p:cNvPr>
          <p:cNvCxnSpPr>
            <a:cxnSpLocks/>
            <a:stCxn id="21" idx="7"/>
            <a:endCxn id="24" idx="3"/>
          </p:cNvCxnSpPr>
          <p:nvPr/>
        </p:nvCxnSpPr>
        <p:spPr>
          <a:xfrm flipV="1">
            <a:off x="4231402" y="4951994"/>
            <a:ext cx="1568900" cy="76858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AEA2836-400D-404C-9764-2855EC3D80C4}"/>
              </a:ext>
            </a:extLst>
          </p:cNvPr>
          <p:cNvCxnSpPr>
            <a:cxnSpLocks/>
            <a:stCxn id="2" idx="4"/>
            <a:endCxn id="21" idx="0"/>
          </p:cNvCxnSpPr>
          <p:nvPr/>
        </p:nvCxnSpPr>
        <p:spPr>
          <a:xfrm flipH="1">
            <a:off x="4090196" y="4945116"/>
            <a:ext cx="282108" cy="719444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41591EB-2ADE-4BEB-BC41-9C8DF6479743}"/>
              </a:ext>
            </a:extLst>
          </p:cNvPr>
          <p:cNvCxnSpPr>
            <a:cxnSpLocks/>
            <a:stCxn id="26" idx="4"/>
            <a:endCxn id="23" idx="0"/>
          </p:cNvCxnSpPr>
          <p:nvPr/>
        </p:nvCxnSpPr>
        <p:spPr>
          <a:xfrm flipH="1">
            <a:off x="6416025" y="5683944"/>
            <a:ext cx="298474" cy="677521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210AE27-B706-441E-8DC8-56A77B0FADD0}"/>
              </a:ext>
            </a:extLst>
          </p:cNvPr>
          <p:cNvCxnSpPr>
            <a:cxnSpLocks/>
            <a:stCxn id="26" idx="1"/>
            <a:endCxn id="24" idx="5"/>
          </p:cNvCxnSpPr>
          <p:nvPr/>
        </p:nvCxnSpPr>
        <p:spPr>
          <a:xfrm flipH="1" flipV="1">
            <a:off x="6082715" y="4951994"/>
            <a:ext cx="490577" cy="405441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4C543C0-0AC8-4D38-867E-58E6038B8D8E}"/>
              </a:ext>
            </a:extLst>
          </p:cNvPr>
          <p:cNvCxnSpPr>
            <a:cxnSpLocks/>
            <a:stCxn id="21" idx="4"/>
            <a:endCxn id="21" idx="2"/>
          </p:cNvCxnSpPr>
          <p:nvPr/>
        </p:nvCxnSpPr>
        <p:spPr>
          <a:xfrm rot="5400000" flipH="1">
            <a:off x="3894716" y="5851609"/>
            <a:ext cx="191264" cy="199697"/>
          </a:xfrm>
          <a:prstGeom prst="curvedConnector4">
            <a:avLst>
              <a:gd name="adj1" fmla="val -119521"/>
              <a:gd name="adj2" fmla="val 214473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a3beuqa">
      <a:majorFont>
        <a:latin typeface="Arial"/>
        <a:ea typeface="汉仪跳跳体简"/>
        <a:cs typeface=""/>
      </a:majorFont>
      <a:minorFont>
        <a:latin typeface="Arial"/>
        <a:ea typeface="汉仪跳跳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9915</TotalTime>
  <Words>4276</Words>
  <Application>Microsoft Office PowerPoint</Application>
  <PresentationFormat>宽屏</PresentationFormat>
  <Paragraphs>981</Paragraphs>
  <Slides>54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7" baseType="lpstr">
      <vt:lpstr>Arial Unicode MS</vt:lpstr>
      <vt:lpstr>等线</vt:lpstr>
      <vt:lpstr>华文楷体</vt:lpstr>
      <vt:lpstr>宋体</vt:lpstr>
      <vt:lpstr>Arial</vt:lpstr>
      <vt:lpstr>Calibri</vt:lpstr>
      <vt:lpstr>Cambria Math</vt:lpstr>
      <vt:lpstr>Franklin Gothic Demi</vt:lpstr>
      <vt:lpstr>Times New Roman</vt:lpstr>
      <vt:lpstr>Wingdings</vt:lpstr>
      <vt:lpstr>第一PPT，www.1ppt.com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卡通公开课</dc:title>
  <dc:creator>第一PPT</dc:creator>
  <cp:keywords>www.1ppt.com</cp:keywords>
  <dc:description>www.1ppt.com</dc:description>
  <cp:lastModifiedBy>林 洋</cp:lastModifiedBy>
  <cp:revision>350</cp:revision>
  <dcterms:created xsi:type="dcterms:W3CDTF">2017-08-18T03:02:00Z</dcterms:created>
  <dcterms:modified xsi:type="dcterms:W3CDTF">2023-05-22T06:55:15Z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